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46" r:id="rId3"/>
    <p:sldId id="347" r:id="rId4"/>
    <p:sldId id="348" r:id="rId5"/>
    <p:sldId id="349" r:id="rId6"/>
    <p:sldId id="351" r:id="rId7"/>
    <p:sldId id="352" r:id="rId8"/>
    <p:sldId id="354" r:id="rId9"/>
    <p:sldId id="355" r:id="rId10"/>
    <p:sldId id="356" r:id="rId11"/>
    <p:sldId id="357" r:id="rId12"/>
    <p:sldId id="358" r:id="rId13"/>
    <p:sldId id="363" r:id="rId14"/>
    <p:sldId id="367" r:id="rId15"/>
    <p:sldId id="40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207"/>
    <p:restoredTop sz="94655"/>
  </p:normalViewPr>
  <p:slideViewPr>
    <p:cSldViewPr snapToGrid="0" snapToObjects="1">
      <p:cViewPr varScale="1">
        <p:scale>
          <a:sx n="150" d="100"/>
          <a:sy n="150" d="100"/>
        </p:scale>
        <p:origin x="264" y="16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962765-2505-8948-AD52-8FCD973C3087}" type="datetimeFigureOut">
              <a:rPr lang="fr-FR" smtClean="0"/>
              <a:t>06/07/2019</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B6BD2D-B07D-8942-B04C-383383EF0B80}" type="slidenum">
              <a:rPr lang="fr-CA" smtClean="0"/>
              <a:t>‹N°›</a:t>
            </a:fld>
            <a:endParaRPr lang="fr-CA"/>
          </a:p>
        </p:txBody>
      </p:sp>
    </p:spTree>
    <p:extLst>
      <p:ext uri="{BB962C8B-B14F-4D97-AF65-F5344CB8AC3E}">
        <p14:creationId xmlns:p14="http://schemas.microsoft.com/office/powerpoint/2010/main" val="9088759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7/6/19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7/6/19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7/6/19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7/6/19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7/6/19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7/6/19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‹N°›</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6.jpe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jpeg"/><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4662" y="482216"/>
            <a:ext cx="8397493" cy="1761293"/>
          </a:xfrm>
          <a:prstGeom prst="roundRect">
            <a:avLst/>
          </a:prstGeom>
          <a:solidFill>
            <a:srgbClr val="0080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t>La naissance du </a:t>
            </a:r>
            <a:r>
              <a:rPr lang="en-US" sz="4400" b="1" dirty="0" err="1"/>
              <a:t>monothéisme</a:t>
            </a:r>
            <a:r>
              <a:rPr lang="en-US" sz="4400" b="1" dirty="0"/>
              <a:t> </a:t>
            </a:r>
            <a:r>
              <a:rPr lang="en-US" sz="4400" b="1" dirty="0" err="1"/>
              <a:t>juif</a:t>
            </a:r>
            <a:endParaRPr lang="en-US" sz="4400" b="1" dirty="0"/>
          </a:p>
        </p:txBody>
      </p:sp>
      <p:pic>
        <p:nvPicPr>
          <p:cNvPr id="3" name="Image 2" descr="Disque dur:Users:nicolas:Desktop:mur-lamentations-israel-jerusalem-1616664-jpg_1501180.JPG">
            <a:extLst>
              <a:ext uri="{FF2B5EF4-FFF2-40B4-BE49-F238E27FC236}">
                <a16:creationId xmlns:a16="http://schemas.microsoft.com/office/drawing/2014/main" id="{BFD70610-6A9F-6044-9080-77C5C7CF105C}"/>
              </a:ext>
            </a:extLst>
          </p:cNvPr>
          <p:cNvPicPr/>
          <p:nvPr/>
        </p:nvPicPr>
        <p:blipFill rotWithShape="1">
          <a:blip r:embed="rId2">
            <a:extLst>
              <a:ext uri="{28A0092B-C50C-407E-A947-70E740481C1C}">
                <a14:useLocalDpi xmlns:a14="http://schemas.microsoft.com/office/drawing/2010/main" val="0"/>
              </a:ext>
            </a:extLst>
          </a:blip>
          <a:srcRect b="5502"/>
          <a:stretch/>
        </p:blipFill>
        <p:spPr bwMode="auto">
          <a:xfrm>
            <a:off x="909648" y="2632374"/>
            <a:ext cx="7287520" cy="3212715"/>
          </a:xfrm>
          <a:prstGeom prst="rect">
            <a:avLst/>
          </a:prstGeom>
          <a:noFill/>
          <a:ln w="9525" cap="flat" cmpd="sng" algn="ctr">
            <a:solidFill>
              <a:schemeClr val="tx1"/>
            </a:solidFill>
            <a:prstDash val="solid"/>
            <a:round/>
            <a:headEnd type="none" w="med" len="med"/>
            <a:tailEnd type="none" w="med" len="med"/>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Tree>
    <p:extLst>
      <p:ext uri="{BB962C8B-B14F-4D97-AF65-F5344CB8AC3E}">
        <p14:creationId xmlns:p14="http://schemas.microsoft.com/office/powerpoint/2010/main" val="610587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hallah-larg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3" name="Rounded Rectangle 2"/>
          <p:cNvSpPr/>
          <p:nvPr/>
        </p:nvSpPr>
        <p:spPr>
          <a:xfrm>
            <a:off x="6088143" y="5561515"/>
            <a:ext cx="2964765" cy="760681"/>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0000"/>
                </a:solidFill>
              </a:rPr>
              <a:t>Shabbat shalom</a:t>
            </a:r>
          </a:p>
        </p:txBody>
      </p:sp>
    </p:spTree>
    <p:extLst>
      <p:ext uri="{BB962C8B-B14F-4D97-AF65-F5344CB8AC3E}">
        <p14:creationId xmlns:p14="http://schemas.microsoft.com/office/powerpoint/2010/main" val="2417160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sher.jp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147" t="32069" r="13103" b="8158"/>
          <a:stretch/>
        </p:blipFill>
        <p:spPr>
          <a:xfrm>
            <a:off x="2729501" y="100062"/>
            <a:ext cx="6252863" cy="6613022"/>
          </a:xfrm>
          <a:prstGeom prst="rect">
            <a:avLst/>
          </a:prstGeom>
          <a:ln>
            <a:solidFill>
              <a:srgbClr val="FF0000"/>
            </a:solidFill>
          </a:ln>
        </p:spPr>
      </p:pic>
      <p:pic>
        <p:nvPicPr>
          <p:cNvPr id="7" name="Image 6" descr="casher.jpg"/>
          <p:cNvPicPr>
            <a:picLocks noChangeAspect="1"/>
          </p:cNvPicPr>
          <p:nvPr/>
        </p:nvPicPr>
        <p:blipFill rotWithShape="1">
          <a:blip r:embed="rId2"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3037" t="14610" r="24717" b="71081"/>
          <a:stretch/>
        </p:blipFill>
        <p:spPr>
          <a:xfrm>
            <a:off x="115455" y="2670849"/>
            <a:ext cx="3248121" cy="1223818"/>
          </a:xfrm>
          <a:prstGeom prst="rect">
            <a:avLst/>
          </a:prstGeom>
          <a:ln w="38100" cmpd="sng">
            <a:solidFill>
              <a:srgbClr val="FF0000"/>
            </a:solidFill>
          </a:ln>
        </p:spPr>
      </p:pic>
      <p:sp>
        <p:nvSpPr>
          <p:cNvPr id="5" name="Rounded Rectangle 2">
            <a:extLst>
              <a:ext uri="{FF2B5EF4-FFF2-40B4-BE49-F238E27FC236}">
                <a16:creationId xmlns:a16="http://schemas.microsoft.com/office/drawing/2014/main" id="{CC382989-78FA-1C42-A433-7EF613F26D46}"/>
              </a:ext>
            </a:extLst>
          </p:cNvPr>
          <p:cNvSpPr/>
          <p:nvPr/>
        </p:nvSpPr>
        <p:spPr>
          <a:xfrm rot="21145643">
            <a:off x="423781" y="867445"/>
            <a:ext cx="1666653" cy="759874"/>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0000"/>
                </a:solidFill>
              </a:rPr>
              <a:t>casher</a:t>
            </a:r>
          </a:p>
        </p:txBody>
      </p:sp>
    </p:spTree>
    <p:extLst>
      <p:ext uri="{BB962C8B-B14F-4D97-AF65-F5344CB8AC3E}">
        <p14:creationId xmlns:p14="http://schemas.microsoft.com/office/powerpoint/2010/main" val="527929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emple de Salomon et fêtes juives.jp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4814" t="47376" r="9105" b="7833"/>
          <a:stretch/>
        </p:blipFill>
        <p:spPr>
          <a:xfrm>
            <a:off x="88606" y="66457"/>
            <a:ext cx="5006263" cy="6696704"/>
          </a:xfrm>
          <a:prstGeom prst="rect">
            <a:avLst/>
          </a:prstGeom>
          <a:ln>
            <a:solidFill>
              <a:srgbClr val="FFFFFF"/>
            </a:solidFill>
          </a:ln>
        </p:spPr>
      </p:pic>
      <p:sp>
        <p:nvSpPr>
          <p:cNvPr id="4" name="ZoneTexte 3"/>
          <p:cNvSpPr txBox="1"/>
          <p:nvPr/>
        </p:nvSpPr>
        <p:spPr>
          <a:xfrm>
            <a:off x="5246039" y="4571153"/>
            <a:ext cx="3769968" cy="1169551"/>
          </a:xfrm>
          <a:prstGeom prst="rect">
            <a:avLst/>
          </a:prstGeom>
          <a:noFill/>
        </p:spPr>
        <p:txBody>
          <a:bodyPr wrap="square" rtlCol="0">
            <a:spAutoFit/>
          </a:bodyPr>
          <a:lstStyle/>
          <a:p>
            <a:r>
              <a:rPr lang="fr-CA" sz="1400" dirty="0"/>
              <a:t>On mange du pain azyme (sans levure) en souvenir du pain qui n’a pas eu le temps de lever la nuit de la fuite. On sert des herbes amères qui évoquent l’amertume de l’esclavage en Égypte, de l’eau salée qui rappelle les larmes.</a:t>
            </a:r>
          </a:p>
        </p:txBody>
      </p:sp>
      <p:pic>
        <p:nvPicPr>
          <p:cNvPr id="7" name="Image 6" descr="galettes-de-pain-azyme-maison-via-tf79-c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015" y="2274085"/>
            <a:ext cx="2473648" cy="1647450"/>
          </a:xfrm>
          <a:prstGeom prst="rect">
            <a:avLst/>
          </a:prstGeom>
          <a:ln>
            <a:solidFill>
              <a:srgbClr val="FFFFFF"/>
            </a:solidFill>
          </a:ln>
        </p:spPr>
      </p:pic>
      <p:cxnSp>
        <p:nvCxnSpPr>
          <p:cNvPr id="9" name="Connecteur droit avec flèche 8"/>
          <p:cNvCxnSpPr>
            <a:stCxn id="4" idx="0"/>
          </p:cNvCxnSpPr>
          <p:nvPr/>
        </p:nvCxnSpPr>
        <p:spPr>
          <a:xfrm flipV="1">
            <a:off x="7131023" y="3921535"/>
            <a:ext cx="515296" cy="64961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868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blog 08.jpg"/>
          <p:cNvPicPr>
            <a:picLocks noChangeAspect="1"/>
          </p:cNvPicPr>
          <p:nvPr/>
        </p:nvPicPr>
        <p:blipFill rotWithShape="1">
          <a:blip r:embed="rId2">
            <a:extLst>
              <a:ext uri="{28A0092B-C50C-407E-A947-70E740481C1C}">
                <a14:useLocalDpi xmlns:a14="http://schemas.microsoft.com/office/drawing/2010/main" val="0"/>
              </a:ext>
            </a:extLst>
          </a:blip>
          <a:srcRect l="21057" b="17499"/>
          <a:stretch/>
        </p:blipFill>
        <p:spPr>
          <a:xfrm>
            <a:off x="134790" y="84027"/>
            <a:ext cx="4579332" cy="3191498"/>
          </a:xfrm>
          <a:prstGeom prst="rect">
            <a:avLst/>
          </a:prstGeom>
          <a:ln>
            <a:solidFill>
              <a:srgbClr val="FFFFFF"/>
            </a:solidFill>
          </a:ln>
        </p:spPr>
      </p:pic>
      <p:pic>
        <p:nvPicPr>
          <p:cNvPr id="2" name="Picture 1" descr="costume628.jp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65879" l="37865" r="99249">
                        <a14:foregroundMark x1="67056" y1="15576" x2="62552" y2="18727"/>
                        <a14:foregroundMark x1="94912" y1="26242" x2="99249" y2="31394"/>
                        <a14:foregroundMark x1="96080" y1="35515" x2="85988" y2="50242"/>
                        <a14:foregroundMark x1="53545" y1="36303" x2="47706" y2="64485"/>
                        <a14:foregroundMark x1="55713" y1="61879" x2="85905" y2="62000"/>
                        <a14:backgroundMark x1="66806" y1="15212" x2="62385" y2="18061"/>
                        <a14:backgroundMark x1="98499" y1="32606" x2="92244" y2="42242"/>
                        <a14:backgroundMark x1="96997" y1="26970" x2="99500" y2="31758"/>
                      </a14:backgroundRemoval>
                    </a14:imgEffect>
                    <a14:imgEffect>
                      <a14:sharpenSoften amount="50000"/>
                    </a14:imgEffect>
                  </a14:imgLayer>
                </a14:imgProps>
              </a:ext>
              <a:ext uri="{28A0092B-C50C-407E-A947-70E740481C1C}">
                <a14:useLocalDpi xmlns:a14="http://schemas.microsoft.com/office/drawing/2010/main" val="0"/>
              </a:ext>
            </a:extLst>
          </a:blip>
          <a:srcRect l="42501" t="529" b="37310"/>
          <a:stretch/>
        </p:blipFill>
        <p:spPr>
          <a:xfrm>
            <a:off x="5313349" y="84027"/>
            <a:ext cx="3757512" cy="5590289"/>
          </a:xfrm>
          <a:prstGeom prst="rect">
            <a:avLst/>
          </a:prstGeom>
          <a:ln>
            <a:noFill/>
          </a:ln>
        </p:spPr>
      </p:pic>
      <p:sp>
        <p:nvSpPr>
          <p:cNvPr id="4" name="Rounded Rectangle 2"/>
          <p:cNvSpPr/>
          <p:nvPr/>
        </p:nvSpPr>
        <p:spPr>
          <a:xfrm>
            <a:off x="4281939" y="252676"/>
            <a:ext cx="1509267" cy="418911"/>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rgbClr val="000000"/>
                </a:solidFill>
              </a:rPr>
              <a:t>Circoncision</a:t>
            </a:r>
            <a:endParaRPr lang="en-US" b="1" dirty="0">
              <a:solidFill>
                <a:srgbClr val="000000"/>
              </a:solidFill>
            </a:endParaRPr>
          </a:p>
        </p:txBody>
      </p:sp>
      <p:sp>
        <p:nvSpPr>
          <p:cNvPr id="5" name="Rounded Rectangle 2"/>
          <p:cNvSpPr/>
          <p:nvPr/>
        </p:nvSpPr>
        <p:spPr>
          <a:xfrm>
            <a:off x="7699510" y="5478427"/>
            <a:ext cx="970173" cy="391777"/>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rgbClr val="000000"/>
                </a:solidFill>
              </a:rPr>
              <a:t>prière</a:t>
            </a:r>
            <a:r>
              <a:rPr lang="en-US" b="1" dirty="0">
                <a:solidFill>
                  <a:srgbClr val="000000"/>
                </a:solidFill>
              </a:rPr>
              <a:t> </a:t>
            </a:r>
          </a:p>
        </p:txBody>
      </p:sp>
      <p:pic>
        <p:nvPicPr>
          <p:cNvPr id="6" name="Picture 3" descr="dovi bar mitzvah 024.jp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34790" y="3384532"/>
            <a:ext cx="4951674" cy="3302148"/>
          </a:xfrm>
          <a:prstGeom prst="rect">
            <a:avLst/>
          </a:prstGeom>
          <a:ln>
            <a:solidFill>
              <a:srgbClr val="FFFFFF"/>
            </a:solidFill>
          </a:ln>
        </p:spPr>
      </p:pic>
      <p:sp>
        <p:nvSpPr>
          <p:cNvPr id="7" name="Rounded Rectangle 4"/>
          <p:cNvSpPr/>
          <p:nvPr/>
        </p:nvSpPr>
        <p:spPr>
          <a:xfrm>
            <a:off x="4929117" y="6157322"/>
            <a:ext cx="1724178" cy="414317"/>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Bar-Mitzvah</a:t>
            </a:r>
          </a:p>
        </p:txBody>
      </p:sp>
    </p:spTree>
    <p:extLst>
      <p:ext uri="{BB962C8B-B14F-4D97-AF65-F5344CB8AC3E}">
        <p14:creationId xmlns:p14="http://schemas.microsoft.com/office/powerpoint/2010/main" val="179837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Etienne-Heymann-photographe-mariage-juif1.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162" t="3030" r="2256" b="2674"/>
          <a:stretch/>
        </p:blipFill>
        <p:spPr>
          <a:xfrm>
            <a:off x="119681" y="113039"/>
            <a:ext cx="5292583" cy="3517520"/>
          </a:xfrm>
          <a:prstGeom prst="rect">
            <a:avLst/>
          </a:prstGeom>
          <a:ln>
            <a:solidFill>
              <a:srgbClr val="FFFFFF"/>
            </a:solidFill>
          </a:ln>
        </p:spPr>
      </p:pic>
      <p:sp>
        <p:nvSpPr>
          <p:cNvPr id="3" name="Rounded Rectangle 2"/>
          <p:cNvSpPr/>
          <p:nvPr/>
        </p:nvSpPr>
        <p:spPr>
          <a:xfrm>
            <a:off x="5363260" y="261074"/>
            <a:ext cx="1312309" cy="470358"/>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Mariage</a:t>
            </a:r>
          </a:p>
        </p:txBody>
      </p:sp>
      <p:pic>
        <p:nvPicPr>
          <p:cNvPr id="4" name="Image 3" descr="costume023.jpg"/>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3288" t="9127" r="26277" b="59391"/>
          <a:stretch/>
        </p:blipFill>
        <p:spPr>
          <a:xfrm>
            <a:off x="3664109" y="2859233"/>
            <a:ext cx="5376445" cy="3854198"/>
          </a:xfrm>
          <a:prstGeom prst="rect">
            <a:avLst/>
          </a:prstGeom>
        </p:spPr>
      </p:pic>
    </p:spTree>
    <p:extLst>
      <p:ext uri="{BB962C8B-B14F-4D97-AF65-F5344CB8AC3E}">
        <p14:creationId xmlns:p14="http://schemas.microsoft.com/office/powerpoint/2010/main" val="2174552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5-28 à 22.42.20.pn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539" t="21110" r="34848" b="23018"/>
          <a:stretch/>
        </p:blipFill>
        <p:spPr>
          <a:xfrm>
            <a:off x="104746" y="111285"/>
            <a:ext cx="8890318" cy="5747595"/>
          </a:xfrm>
          <a:prstGeom prst="rect">
            <a:avLst/>
          </a:prstGeom>
          <a:ln>
            <a:solidFill>
              <a:srgbClr val="FFFFFF"/>
            </a:solidFill>
          </a:ln>
        </p:spPr>
      </p:pic>
    </p:spTree>
    <p:extLst>
      <p:ext uri="{BB962C8B-B14F-4D97-AF65-F5344CB8AC3E}">
        <p14:creationId xmlns:p14="http://schemas.microsoft.com/office/powerpoint/2010/main" val="700587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4662" y="482216"/>
            <a:ext cx="8397493" cy="3221832"/>
          </a:xfrm>
          <a:prstGeom prst="roundRect">
            <a:avLst/>
          </a:prstGeom>
          <a:solidFill>
            <a:srgbClr val="0080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t>Séance 3</a:t>
            </a:r>
          </a:p>
          <a:p>
            <a:pPr algn="ctr"/>
            <a:endParaRPr lang="en-US" sz="4000" b="1" dirty="0"/>
          </a:p>
          <a:p>
            <a:pPr algn="ctr"/>
            <a:r>
              <a:rPr lang="en-US" sz="4000" b="1" dirty="0"/>
              <a:t>L</a:t>
            </a:r>
            <a:r>
              <a:rPr lang="fr-FR" sz="4000" b="1" dirty="0"/>
              <a:t>e judaïsme </a:t>
            </a:r>
            <a:r>
              <a:rPr lang="fr-FR" sz="4000" b="1"/>
              <a:t>hier et aujourd’hui</a:t>
            </a:r>
            <a:endParaRPr lang="en-US" sz="4000" b="1" dirty="0"/>
          </a:p>
        </p:txBody>
      </p:sp>
    </p:spTree>
    <p:extLst>
      <p:ext uri="{BB962C8B-B14F-4D97-AF65-F5344CB8AC3E}">
        <p14:creationId xmlns:p14="http://schemas.microsoft.com/office/powerpoint/2010/main" val="1264068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kippah an 1 juif.jp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7540" t="47417" r="8670" b="13917"/>
          <a:stretch/>
        </p:blipFill>
        <p:spPr>
          <a:xfrm>
            <a:off x="153938" y="117859"/>
            <a:ext cx="8859213" cy="6386251"/>
          </a:xfrm>
          <a:prstGeom prst="rect">
            <a:avLst/>
          </a:prstGeom>
          <a:ln>
            <a:solidFill>
              <a:srgbClr val="FF0000"/>
            </a:solidFill>
          </a:ln>
        </p:spPr>
      </p:pic>
    </p:spTree>
    <p:extLst>
      <p:ext uri="{BB962C8B-B14F-4D97-AF65-F5344CB8AC3E}">
        <p14:creationId xmlns:p14="http://schemas.microsoft.com/office/powerpoint/2010/main" val="2084098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damard bible 009.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rgbClr val="FFFFFF"/>
            </a:solidFill>
          </a:ln>
        </p:spPr>
      </p:pic>
      <p:sp>
        <p:nvSpPr>
          <p:cNvPr id="3" name="Rounded Rectangle 2"/>
          <p:cNvSpPr/>
          <p:nvPr/>
        </p:nvSpPr>
        <p:spPr>
          <a:xfrm>
            <a:off x="677874" y="5726286"/>
            <a:ext cx="8077649" cy="760681"/>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0000"/>
                </a:solidFill>
              </a:rPr>
              <a:t>Bible </a:t>
            </a:r>
            <a:r>
              <a:rPr lang="en-US" sz="2800" b="1" dirty="0" err="1">
                <a:solidFill>
                  <a:srgbClr val="000000"/>
                </a:solidFill>
              </a:rPr>
              <a:t>Hébraïque</a:t>
            </a:r>
            <a:r>
              <a:rPr lang="en-US" sz="2800" b="1" dirty="0">
                <a:solidFill>
                  <a:srgbClr val="000000"/>
                </a:solidFill>
              </a:rPr>
              <a:t> : 1000 </a:t>
            </a:r>
            <a:r>
              <a:rPr lang="en-US" sz="2800" b="1" dirty="0" err="1">
                <a:solidFill>
                  <a:srgbClr val="000000"/>
                </a:solidFill>
              </a:rPr>
              <a:t>ans</a:t>
            </a:r>
            <a:r>
              <a:rPr lang="en-US" sz="2800" b="1" dirty="0">
                <a:solidFill>
                  <a:srgbClr val="000000"/>
                </a:solidFill>
              </a:rPr>
              <a:t> de </a:t>
            </a:r>
            <a:r>
              <a:rPr lang="en-US" sz="2800" b="1" dirty="0" err="1">
                <a:solidFill>
                  <a:srgbClr val="000000"/>
                </a:solidFill>
              </a:rPr>
              <a:t>rédaction</a:t>
            </a:r>
            <a:r>
              <a:rPr lang="en-US" sz="2800" b="1" dirty="0">
                <a:solidFill>
                  <a:srgbClr val="000000"/>
                </a:solidFill>
              </a:rPr>
              <a:t> &amp; 24 </a:t>
            </a:r>
            <a:r>
              <a:rPr lang="en-US" sz="2800" b="1" dirty="0" err="1">
                <a:solidFill>
                  <a:srgbClr val="000000"/>
                </a:solidFill>
              </a:rPr>
              <a:t>livres</a:t>
            </a:r>
            <a:endParaRPr lang="en-US" sz="2800" b="1" dirty="0">
              <a:solidFill>
                <a:srgbClr val="000000"/>
              </a:solidFill>
            </a:endParaRPr>
          </a:p>
        </p:txBody>
      </p:sp>
    </p:spTree>
    <p:extLst>
      <p:ext uri="{BB962C8B-B14F-4D97-AF65-F5344CB8AC3E}">
        <p14:creationId xmlns:p14="http://schemas.microsoft.com/office/powerpoint/2010/main" val="1965424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rah1.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63850" y="533345"/>
            <a:ext cx="8128000" cy="6096000"/>
          </a:xfrm>
          <a:prstGeom prst="rect">
            <a:avLst/>
          </a:prstGeom>
          <a:ln>
            <a:solidFill>
              <a:srgbClr val="FFFFFF"/>
            </a:solidFill>
          </a:ln>
        </p:spPr>
      </p:pic>
      <p:sp>
        <p:nvSpPr>
          <p:cNvPr id="3" name="Rounded Rectangle 2"/>
          <p:cNvSpPr/>
          <p:nvPr/>
        </p:nvSpPr>
        <p:spPr>
          <a:xfrm>
            <a:off x="362360" y="172835"/>
            <a:ext cx="8416827" cy="760681"/>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Les 5 </a:t>
            </a:r>
            <a:r>
              <a:rPr lang="en-US" sz="2000" b="1" dirty="0" err="1">
                <a:solidFill>
                  <a:srgbClr val="000000"/>
                </a:solidFill>
              </a:rPr>
              <a:t>livres</a:t>
            </a:r>
            <a:r>
              <a:rPr lang="en-US" sz="2000" b="1" dirty="0">
                <a:solidFill>
                  <a:srgbClr val="000000"/>
                </a:solidFill>
              </a:rPr>
              <a:t> de la Torah : </a:t>
            </a:r>
            <a:r>
              <a:rPr lang="en-US" sz="2000" b="1" dirty="0" err="1">
                <a:solidFill>
                  <a:srgbClr val="000000"/>
                </a:solidFill>
              </a:rPr>
              <a:t>Genèse</a:t>
            </a:r>
            <a:r>
              <a:rPr lang="en-US" sz="2000" b="1" dirty="0">
                <a:solidFill>
                  <a:srgbClr val="000000"/>
                </a:solidFill>
              </a:rPr>
              <a:t>, </a:t>
            </a:r>
            <a:r>
              <a:rPr lang="en-US" sz="2000" b="1" dirty="0" err="1">
                <a:solidFill>
                  <a:srgbClr val="000000"/>
                </a:solidFill>
              </a:rPr>
              <a:t>Exode</a:t>
            </a:r>
            <a:r>
              <a:rPr lang="en-US" sz="2000" b="1" dirty="0">
                <a:solidFill>
                  <a:srgbClr val="000000"/>
                </a:solidFill>
              </a:rPr>
              <a:t>, </a:t>
            </a:r>
            <a:r>
              <a:rPr lang="en-US" sz="2000" b="1" dirty="0" err="1">
                <a:solidFill>
                  <a:srgbClr val="000000"/>
                </a:solidFill>
              </a:rPr>
              <a:t>Lévitique</a:t>
            </a:r>
            <a:r>
              <a:rPr lang="en-US" sz="2000" b="1" dirty="0">
                <a:solidFill>
                  <a:srgbClr val="000000"/>
                </a:solidFill>
              </a:rPr>
              <a:t>, </a:t>
            </a:r>
            <a:r>
              <a:rPr lang="en-US" sz="2000" b="1" dirty="0" err="1">
                <a:solidFill>
                  <a:srgbClr val="000000"/>
                </a:solidFill>
              </a:rPr>
              <a:t>Nombres</a:t>
            </a:r>
            <a:r>
              <a:rPr lang="en-US" sz="2000" b="1" dirty="0">
                <a:solidFill>
                  <a:srgbClr val="000000"/>
                </a:solidFill>
              </a:rPr>
              <a:t>, </a:t>
            </a:r>
            <a:r>
              <a:rPr lang="en-US" sz="2000" b="1" dirty="0" err="1">
                <a:solidFill>
                  <a:srgbClr val="000000"/>
                </a:solidFill>
              </a:rPr>
              <a:t>Deutéronome</a:t>
            </a:r>
            <a:endParaRPr lang="en-US" sz="2000" b="1" dirty="0">
              <a:solidFill>
                <a:srgbClr val="000000"/>
              </a:solidFill>
            </a:endParaRPr>
          </a:p>
        </p:txBody>
      </p:sp>
    </p:spTree>
    <p:extLst>
      <p:ext uri="{BB962C8B-B14F-4D97-AF65-F5344CB8AC3E}">
        <p14:creationId xmlns:p14="http://schemas.microsoft.com/office/powerpoint/2010/main" val="3345628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scowChoralSynagogue-wideviewDSCF49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51" y="197187"/>
            <a:ext cx="8702280" cy="6526710"/>
          </a:xfrm>
          <a:prstGeom prst="rect">
            <a:avLst/>
          </a:prstGeom>
          <a:ln>
            <a:solidFill>
              <a:srgbClr val="FFFFFF"/>
            </a:solidFill>
          </a:ln>
        </p:spPr>
      </p:pic>
      <p:sp>
        <p:nvSpPr>
          <p:cNvPr id="3" name="Rounded Rectangle 2"/>
          <p:cNvSpPr/>
          <p:nvPr/>
        </p:nvSpPr>
        <p:spPr>
          <a:xfrm>
            <a:off x="165164" y="330603"/>
            <a:ext cx="4457122" cy="760681"/>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0000"/>
                </a:solidFill>
              </a:rPr>
              <a:t>La synagogue &amp; le </a:t>
            </a:r>
            <a:r>
              <a:rPr lang="en-US" sz="2800" b="1" dirty="0" err="1">
                <a:solidFill>
                  <a:srgbClr val="000000"/>
                </a:solidFill>
              </a:rPr>
              <a:t>rabbin</a:t>
            </a:r>
            <a:endParaRPr lang="en-US" sz="2800" b="1" dirty="0">
              <a:solidFill>
                <a:srgbClr val="000000"/>
              </a:solidFill>
            </a:endParaRPr>
          </a:p>
        </p:txBody>
      </p:sp>
    </p:spTree>
    <p:extLst>
      <p:ext uri="{BB962C8B-B14F-4D97-AF65-F5344CB8AC3E}">
        <p14:creationId xmlns:p14="http://schemas.microsoft.com/office/powerpoint/2010/main" val="80488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ynagogue plan type.jp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785" t="18956" r="8709" b="34475"/>
          <a:stretch/>
        </p:blipFill>
        <p:spPr>
          <a:xfrm>
            <a:off x="120241" y="112719"/>
            <a:ext cx="8792670" cy="6590173"/>
          </a:xfrm>
          <a:prstGeom prst="rect">
            <a:avLst/>
          </a:prstGeom>
          <a:ln>
            <a:solidFill>
              <a:schemeClr val="tx1"/>
            </a:solidFill>
          </a:ln>
        </p:spPr>
      </p:pic>
    </p:spTree>
    <p:extLst>
      <p:ext uri="{BB962C8B-B14F-4D97-AF65-F5344CB8AC3E}">
        <p14:creationId xmlns:p14="http://schemas.microsoft.com/office/powerpoint/2010/main" val="3886538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norah_on_shelf.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35864" y="1051899"/>
            <a:ext cx="6045233" cy="4533925"/>
          </a:xfrm>
          <a:prstGeom prst="rect">
            <a:avLst/>
          </a:prstGeom>
          <a:ln>
            <a:solidFill>
              <a:srgbClr val="FFFFFF"/>
            </a:solidFill>
          </a:ln>
        </p:spPr>
      </p:pic>
      <p:sp>
        <p:nvSpPr>
          <p:cNvPr id="3" name="Rounded Rectangle 2"/>
          <p:cNvSpPr/>
          <p:nvPr/>
        </p:nvSpPr>
        <p:spPr>
          <a:xfrm>
            <a:off x="244041" y="433153"/>
            <a:ext cx="2169643" cy="760681"/>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0000"/>
                </a:solidFill>
              </a:rPr>
              <a:t>Menorah</a:t>
            </a:r>
          </a:p>
        </p:txBody>
      </p:sp>
      <p:pic>
        <p:nvPicPr>
          <p:cNvPr id="4" name="Image 3" descr="0355432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3934" y="1683302"/>
            <a:ext cx="4195097" cy="4195097"/>
          </a:xfrm>
          <a:prstGeom prst="rect">
            <a:avLst/>
          </a:prstGeom>
        </p:spPr>
      </p:pic>
      <p:sp>
        <p:nvSpPr>
          <p:cNvPr id="5" name="Rounded Rectangle 2"/>
          <p:cNvSpPr/>
          <p:nvPr/>
        </p:nvSpPr>
        <p:spPr>
          <a:xfrm>
            <a:off x="6679388" y="1107447"/>
            <a:ext cx="2169643" cy="760681"/>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0000"/>
                </a:solidFill>
              </a:rPr>
              <a:t>Hanoukia</a:t>
            </a:r>
            <a:endParaRPr lang="en-US" sz="2800" b="1" dirty="0">
              <a:solidFill>
                <a:srgbClr val="000000"/>
              </a:solidFill>
            </a:endParaRPr>
          </a:p>
        </p:txBody>
      </p:sp>
    </p:spTree>
    <p:extLst>
      <p:ext uri="{BB962C8B-B14F-4D97-AF65-F5344CB8AC3E}">
        <p14:creationId xmlns:p14="http://schemas.microsoft.com/office/powerpoint/2010/main" val="1016273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2012__01079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a:ln>
            <a:solidFill>
              <a:srgbClr val="FFFFFF"/>
            </a:solidFill>
          </a:ln>
        </p:spPr>
      </p:pic>
      <p:sp>
        <p:nvSpPr>
          <p:cNvPr id="3" name="Rounded Rectangle 2"/>
          <p:cNvSpPr/>
          <p:nvPr/>
        </p:nvSpPr>
        <p:spPr>
          <a:xfrm>
            <a:off x="6577992" y="5715659"/>
            <a:ext cx="2295849" cy="760681"/>
          </a:xfrm>
          <a:prstGeom prst="roundRect">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000000"/>
                </a:solidFill>
              </a:rPr>
              <a:t>Mezouza</a:t>
            </a:r>
            <a:endParaRPr lang="en-US" sz="2800" b="1" dirty="0">
              <a:solidFill>
                <a:srgbClr val="000000"/>
              </a:solidFill>
            </a:endParaRPr>
          </a:p>
        </p:txBody>
      </p:sp>
    </p:spTree>
    <p:extLst>
      <p:ext uri="{BB962C8B-B14F-4D97-AF65-F5344CB8AC3E}">
        <p14:creationId xmlns:p14="http://schemas.microsoft.com/office/powerpoint/2010/main" val="4172029575"/>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1036</TotalTime>
  <Words>102</Words>
  <Application>Microsoft Macintosh PowerPoint</Application>
  <PresentationFormat>Affichage à l'écran (4:3)</PresentationFormat>
  <Paragraphs>17</Paragraphs>
  <Slides>15</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15</vt:i4>
      </vt:variant>
    </vt:vector>
  </HeadingPairs>
  <TitlesOfParts>
    <vt:vector size="18" baseType="lpstr">
      <vt:lpstr>Arial</vt:lpstr>
      <vt:lpstr>Calibri</vt:lpstr>
      <vt:lpstr> Black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zapata che</dc:creator>
  <cp:lastModifiedBy>Utilisateur Microsoft Office</cp:lastModifiedBy>
  <cp:revision>141</cp:revision>
  <dcterms:created xsi:type="dcterms:W3CDTF">2013-06-18T21:41:27Z</dcterms:created>
  <dcterms:modified xsi:type="dcterms:W3CDTF">2019-07-06T13:14:37Z</dcterms:modified>
</cp:coreProperties>
</file>