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3" r:id="rId2"/>
    <p:sldId id="334" r:id="rId3"/>
    <p:sldId id="263" r:id="rId4"/>
    <p:sldId id="269" r:id="rId5"/>
    <p:sldId id="331" r:id="rId6"/>
    <p:sldId id="271" r:id="rId7"/>
    <p:sldId id="346" r:id="rId8"/>
    <p:sldId id="347" r:id="rId9"/>
    <p:sldId id="351" r:id="rId10"/>
    <p:sldId id="352" r:id="rId11"/>
    <p:sldId id="336" r:id="rId12"/>
    <p:sldId id="350" r:id="rId13"/>
    <p:sldId id="348" r:id="rId14"/>
    <p:sldId id="353" r:id="rId15"/>
    <p:sldId id="354" r:id="rId16"/>
    <p:sldId id="340" r:id="rId17"/>
    <p:sldId id="359" r:id="rId18"/>
    <p:sldId id="335" r:id="rId19"/>
    <p:sldId id="332" r:id="rId20"/>
    <p:sldId id="338" r:id="rId21"/>
    <p:sldId id="343" r:id="rId22"/>
    <p:sldId id="313" r:id="rId23"/>
    <p:sldId id="358" r:id="rId24"/>
    <p:sldId id="259" r:id="rId25"/>
    <p:sldId id="260" r:id="rId26"/>
    <p:sldId id="283" r:id="rId27"/>
    <p:sldId id="296" r:id="rId28"/>
    <p:sldId id="339" r:id="rId29"/>
    <p:sldId id="322" r:id="rId30"/>
    <p:sldId id="342" r:id="rId31"/>
    <p:sldId id="306" r:id="rId32"/>
    <p:sldId id="293" r:id="rId33"/>
    <p:sldId id="356" r:id="rId34"/>
    <p:sldId id="299" r:id="rId35"/>
    <p:sldId id="355" r:id="rId36"/>
    <p:sldId id="35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A8DAE8"/>
    <a:srgbClr val="00FF00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05"/>
    <p:restoredTop sz="94655"/>
  </p:normalViewPr>
  <p:slideViewPr>
    <p:cSldViewPr snapToGrid="0" snapToObjects="1">
      <p:cViewPr varScale="1">
        <p:scale>
          <a:sx n="145" d="100"/>
          <a:sy n="145" d="100"/>
        </p:scale>
        <p:origin x="4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ACFD57-C3EF-4414-B5D9-04BF1BBE271B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6240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B6BC773-A8E4-4D37-8038-96C873075BD9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84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Click to edit Master text styles</a:t>
            </a:r>
          </a:p>
          <a:p>
            <a:pPr lvl="1"/>
            <a:r>
              <a:rPr lang="fr-FR"/>
              <a:t>Second level</a:t>
            </a:r>
          </a:p>
          <a:p>
            <a:pPr lvl="2"/>
            <a:r>
              <a:rPr lang="fr-FR"/>
              <a:t>Third level</a:t>
            </a:r>
          </a:p>
          <a:p>
            <a:pPr lvl="3"/>
            <a:r>
              <a:rPr lang="fr-FR"/>
              <a:t>Fourth level</a:t>
            </a:r>
          </a:p>
          <a:p>
            <a:pPr lvl="4"/>
            <a:r>
              <a:rPr lang="fr-FR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marinetraffic.com/en/ais/home/centerx:-12.0/centery:25.0/zoom:4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7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EDFA842-F122-B54E-9EDC-6AC47DD4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0092"/>
            <a:ext cx="9144000" cy="4697908"/>
          </a:xfrm>
          <a:prstGeom prst="rect">
            <a:avLst/>
          </a:prstGeom>
          <a:ln>
            <a:solidFill>
              <a:srgbClr val="00FDFF"/>
            </a:solidFill>
          </a:ln>
        </p:spPr>
      </p:pic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FDFBF7B3-826D-8C4D-A0C4-BEF44FB69009}"/>
              </a:ext>
            </a:extLst>
          </p:cNvPr>
          <p:cNvSpPr/>
          <p:nvPr/>
        </p:nvSpPr>
        <p:spPr>
          <a:xfrm>
            <a:off x="-100013" y="239282"/>
            <a:ext cx="9344026" cy="1775256"/>
          </a:xfrm>
          <a:prstGeom prst="roundRect">
            <a:avLst/>
          </a:prstGeom>
          <a:solidFill>
            <a:srgbClr val="7030A0"/>
          </a:solidFill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700" b="1" dirty="0">
                <a:solidFill>
                  <a:srgbClr val="00FDFF"/>
                </a:solidFill>
              </a:rPr>
              <a:t>Mers et océans :</a:t>
            </a:r>
          </a:p>
          <a:p>
            <a:pPr algn="ctr"/>
            <a:r>
              <a:rPr lang="fr-FR" sz="3700" b="1" dirty="0">
                <a:solidFill>
                  <a:srgbClr val="00FDFF"/>
                </a:solidFill>
              </a:rPr>
              <a:t>quel rôle jouent-ils dans la mondialisation 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FA7ABC0-BC64-C64C-8484-B67E9272E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9821" b="100000" l="0" r="89831">
                        <a14:foregroundMark x1="51695" y1="64286" x2="11864" y2="995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177721">
            <a:off x="6352989" y="4533154"/>
            <a:ext cx="299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72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1CABAF4-F52E-F64F-98E7-54EE774622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16" y="87922"/>
            <a:ext cx="8959361" cy="61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7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2DC3D6E-23D1-F44B-AD62-E6E51C27F1F1}"/>
              </a:ext>
            </a:extLst>
          </p:cNvPr>
          <p:cNvSpPr/>
          <p:nvPr/>
        </p:nvSpPr>
        <p:spPr>
          <a:xfrm>
            <a:off x="0" y="172968"/>
            <a:ext cx="9144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fr-FR" dirty="0">
                <a:hlinkClick r:id="rId2"/>
              </a:rPr>
              <a:t>https://www.marinetraffic.com/en/ais/home/centerx:-12.0/centery:25.0/zoom:4</a:t>
            </a:r>
            <a:r>
              <a:rPr lang="fr-FR" dirty="0"/>
              <a:t>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D557255-8CA9-5C4E-B6E1-F2D2EC33F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86124"/>
            <a:ext cx="9144000" cy="5118100"/>
          </a:xfrm>
          <a:prstGeom prst="rect">
            <a:avLst/>
          </a:prstGeom>
        </p:spPr>
      </p:pic>
      <p:sp>
        <p:nvSpPr>
          <p:cNvPr id="9" name="Rectangle à coins arrondis 8">
            <a:extLst>
              <a:ext uri="{FF2B5EF4-FFF2-40B4-BE49-F238E27FC236}">
                <a16:creationId xmlns:a16="http://schemas.microsoft.com/office/drawing/2014/main" id="{2F62B60B-B669-3B41-B6FC-E1ABD907C658}"/>
              </a:ext>
            </a:extLst>
          </p:cNvPr>
          <p:cNvSpPr/>
          <p:nvPr/>
        </p:nvSpPr>
        <p:spPr>
          <a:xfrm>
            <a:off x="124690" y="695990"/>
            <a:ext cx="4876802" cy="631699"/>
          </a:xfrm>
          <a:prstGeom prst="roundRect">
            <a:avLst/>
          </a:prstGeom>
          <a:solidFill>
            <a:srgbClr val="008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sym typeface="Wingdings 3"/>
              </a:rPr>
              <a:t>« Maritimisation » des économies</a:t>
            </a:r>
            <a:endParaRPr lang="fr-F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4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BE33DD1-872B-3345-9CB5-24EBC88DF4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3431"/>
            <a:ext cx="9116459" cy="5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6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A76AEA-6FEF-6D4E-99E7-C2508DA43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274"/>
            <a:ext cx="8107942" cy="698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687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29F113-B7DF-0049-808C-8810C3511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5507"/>
            <a:ext cx="9144000" cy="5899354"/>
          </a:xfrm>
          <a:prstGeom prst="rect">
            <a:avLst/>
          </a:prstGeom>
          <a:ln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2310225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29F113-B7DF-0049-808C-8810C3511E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951" y="126883"/>
            <a:ext cx="4270342" cy="65991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F217B1-E7AC-AC4A-A463-0D33CF8B9C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4431" y="320510"/>
            <a:ext cx="3787589" cy="16968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2BCF8B-4ACB-9547-9320-08D640DAFA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8225" y="1749793"/>
            <a:ext cx="1488125" cy="148812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666F32-DE79-434D-841E-ADFBEAFC16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509" y="4182606"/>
            <a:ext cx="2384981" cy="2139029"/>
          </a:xfrm>
          <a:prstGeom prst="rect">
            <a:avLst/>
          </a:prstGeom>
          <a:ln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1689274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94A8CD5-E5BB-5448-B19B-CA009807C1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52662"/>
            <a:ext cx="9144000" cy="65534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03D044-36BD-D946-8858-08CF618F79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3485" y="4764505"/>
            <a:ext cx="1970510" cy="197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09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F036386-FDE0-3542-8B08-A61E7474CF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842" b="333"/>
          <a:stretch/>
        </p:blipFill>
        <p:spPr>
          <a:xfrm>
            <a:off x="0" y="308684"/>
            <a:ext cx="9144000" cy="64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70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96269640-77C5-EC42-A701-2D001D9E57CA}"/>
              </a:ext>
            </a:extLst>
          </p:cNvPr>
          <p:cNvSpPr/>
          <p:nvPr/>
        </p:nvSpPr>
        <p:spPr>
          <a:xfrm>
            <a:off x="-100013" y="239282"/>
            <a:ext cx="9344026" cy="1069565"/>
          </a:xfrm>
          <a:prstGeom prst="roundRect">
            <a:avLst/>
          </a:prstGeom>
          <a:solidFill>
            <a:srgbClr val="7030A0"/>
          </a:solidFill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700" b="1" dirty="0">
                <a:solidFill>
                  <a:srgbClr val="00FDFF"/>
                </a:solidFill>
              </a:rPr>
              <a:t>Des espaces très convoités</a:t>
            </a:r>
          </a:p>
        </p:txBody>
      </p:sp>
    </p:spTree>
    <p:extLst>
      <p:ext uri="{BB962C8B-B14F-4D97-AF65-F5344CB8AC3E}">
        <p14:creationId xmlns:p14="http://schemas.microsoft.com/office/powerpoint/2010/main" val="2531525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5F1FA9C9-12F1-E144-A12A-06F81FFE2E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91432" cy="68931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6896A78-D202-4942-A100-EB73ECA86C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6457" y="4129087"/>
            <a:ext cx="3262517" cy="24197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5B0245-9CAC-CF40-A0E9-06C41A088B9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900" y="583000"/>
            <a:ext cx="4229100" cy="172776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EDD38C-8012-8C4C-BF52-C5BCEB054DD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372" y="2146959"/>
            <a:ext cx="2787628" cy="181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3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96269640-77C5-EC42-A701-2D001D9E57CA}"/>
              </a:ext>
            </a:extLst>
          </p:cNvPr>
          <p:cNvSpPr/>
          <p:nvPr/>
        </p:nvSpPr>
        <p:spPr>
          <a:xfrm>
            <a:off x="-100013" y="239282"/>
            <a:ext cx="9344026" cy="1069565"/>
          </a:xfrm>
          <a:prstGeom prst="roundRect">
            <a:avLst/>
          </a:prstGeom>
          <a:solidFill>
            <a:srgbClr val="7030A0"/>
          </a:solidFill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700" b="1" dirty="0">
                <a:solidFill>
                  <a:srgbClr val="00FDFF"/>
                </a:solidFill>
              </a:rPr>
              <a:t>Au cœur de la mondialisation</a:t>
            </a:r>
          </a:p>
        </p:txBody>
      </p:sp>
    </p:spTree>
    <p:extLst>
      <p:ext uri="{BB962C8B-B14F-4D97-AF65-F5344CB8AC3E}">
        <p14:creationId xmlns:p14="http://schemas.microsoft.com/office/powerpoint/2010/main" val="905271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A6918D-CA75-5C4B-97CA-C52655F840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970"/>
            <a:ext cx="6136910" cy="3452012"/>
          </a:xfrm>
          <a:prstGeom prst="rect">
            <a:avLst/>
          </a:prstGeom>
          <a:ln>
            <a:solidFill>
              <a:srgbClr val="00FDFF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37F544-0907-7345-8A52-F23C550B12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7227" y="3773818"/>
            <a:ext cx="4301774" cy="2858887"/>
          </a:xfrm>
          <a:prstGeom prst="rect">
            <a:avLst/>
          </a:prstGeom>
          <a:ln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1254919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6DDB667-09F8-A84B-ACCE-28511FD98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711200"/>
            <a:ext cx="9067800" cy="54356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6D8AD18-C40E-734D-953C-25E1439B9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18" r="99658">
                        <a14:foregroundMark x1="52783" y1="9570" x2="36230" y2="44971"/>
                        <a14:foregroundMark x1="51660" y1="14697" x2="56787" y2="13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2370" y="4994407"/>
            <a:ext cx="1632857" cy="16328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395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36F5D8B-B73C-DB47-A58A-E43399CC3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8704"/>
            <a:ext cx="9144000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15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92AB190-E52E-9640-A38C-F799037E7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44997"/>
            <a:ext cx="8757162" cy="5546203"/>
          </a:xfrm>
          <a:prstGeom prst="rect">
            <a:avLst/>
          </a:prstGeom>
          <a:ln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931071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ndaye - Google Maps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88783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178232" y="1154678"/>
            <a:ext cx="2447833" cy="421120"/>
          </a:xfrm>
          <a:prstGeom prst="roundRect">
            <a:avLst/>
          </a:prstGeom>
          <a:solidFill>
            <a:srgbClr val="0080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rgbClr val="FFFFFF"/>
                </a:solidFill>
              </a:rPr>
              <a:t>Baies de SJDL &amp; Hendaye</a:t>
            </a:r>
            <a:endParaRPr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65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2" descr="nagoya-port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58" y="169931"/>
            <a:ext cx="7994933" cy="599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ounded Rectangle 3"/>
          <p:cNvSpPr/>
          <p:nvPr/>
        </p:nvSpPr>
        <p:spPr>
          <a:xfrm>
            <a:off x="7851228" y="503258"/>
            <a:ext cx="926750" cy="575861"/>
          </a:xfrm>
          <a:prstGeom prst="roundRect">
            <a:avLst/>
          </a:prstGeom>
          <a:solidFill>
            <a:srgbClr val="0080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FF"/>
                </a:solidFill>
              </a:rPr>
              <a:t>ZIP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36828" y="1307078"/>
            <a:ext cx="1841150" cy="575861"/>
          </a:xfrm>
          <a:prstGeom prst="roundRect">
            <a:avLst/>
          </a:prstGeom>
          <a:solidFill>
            <a:srgbClr val="0080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FF"/>
                </a:solidFill>
              </a:rPr>
              <a:t>Terre-plein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54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9" name="Picture 7" descr="chantier naval pulsan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903" y="454020"/>
            <a:ext cx="6505963" cy="5727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ounded Rectangle 4"/>
          <p:cNvSpPr/>
          <p:nvPr/>
        </p:nvSpPr>
        <p:spPr>
          <a:xfrm>
            <a:off x="6145900" y="244774"/>
            <a:ext cx="2684720" cy="575861"/>
          </a:xfrm>
          <a:prstGeom prst="roundRect">
            <a:avLst/>
          </a:prstGeom>
          <a:solidFill>
            <a:srgbClr val="0080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G</a:t>
            </a:r>
            <a:r>
              <a:rPr lang="fr-FR" sz="2400" b="1" dirty="0" err="1">
                <a:solidFill>
                  <a:srgbClr val="FFFFFF"/>
                </a:solidFill>
              </a:rPr>
              <a:t>igantisme</a:t>
            </a:r>
            <a:r>
              <a:rPr lang="fr-FR" sz="2400" b="1" dirty="0">
                <a:solidFill>
                  <a:srgbClr val="FFFFFF"/>
                </a:solidFill>
              </a:rPr>
              <a:t> naval</a:t>
            </a:r>
            <a:endParaRPr lang="en-US" sz="2400" b="1" dirty="0">
              <a:solidFill>
                <a:srgbClr val="FFFFFF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5891D23-25A2-AF40-894C-EE1134C131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9" y="4802736"/>
            <a:ext cx="3965249" cy="222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90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tume358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66782" cy="6476684"/>
          </a:xfrm>
          <a:prstGeom prst="rect">
            <a:avLst/>
          </a:prstGeom>
          <a:ln w="28575" cmpd="sng">
            <a:solidFill>
              <a:srgbClr val="00FDFF"/>
            </a:solidFill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A5418E-315F-F14A-9443-623DD0E15F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209" y="393106"/>
            <a:ext cx="3734512" cy="4973536"/>
          </a:xfrm>
          <a:prstGeom prst="rect">
            <a:avLst/>
          </a:prstGeom>
          <a:ln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3423738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ume358.jpg">
            <a:extLst>
              <a:ext uri="{FF2B5EF4-FFF2-40B4-BE49-F238E27FC236}">
                <a16:creationId xmlns:a16="http://schemas.microsoft.com/office/drawing/2014/main" id="{C0D4006E-4173-A349-876D-4A40F64B09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14" y="96982"/>
            <a:ext cx="9147114" cy="5461694"/>
          </a:xfrm>
          <a:prstGeom prst="rect">
            <a:avLst/>
          </a:prstGeom>
          <a:ln w="28575" cmpd="sng"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3255492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D8713C5-8009-334E-BBBD-543FF61713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5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560287"/>
            <a:ext cx="9144000" cy="34731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La </a:t>
            </a:r>
            <a:r>
              <a:rPr lang="fr-FR" sz="3200" b="1" dirty="0">
                <a:solidFill>
                  <a:srgbClr val="FF0000"/>
                </a:solidFill>
              </a:rPr>
              <a:t>mondialisation</a:t>
            </a:r>
            <a:r>
              <a:rPr lang="fr-FR" sz="3200" b="1" dirty="0">
                <a:solidFill>
                  <a:schemeClr val="bg1"/>
                </a:solidFill>
              </a:rPr>
              <a:t> est</a:t>
            </a:r>
          </a:p>
          <a:p>
            <a:pPr algn="ctr"/>
            <a:r>
              <a:rPr lang="fr-FR" sz="3200" b="1" dirty="0">
                <a:solidFill>
                  <a:srgbClr val="3366FF"/>
                </a:solidFill>
              </a:rPr>
              <a:t>la mise en relation </a:t>
            </a:r>
            <a:r>
              <a:rPr lang="fr-FR" sz="3200" b="1" dirty="0">
                <a:solidFill>
                  <a:schemeClr val="bg1"/>
                </a:solidFill>
              </a:rPr>
              <a:t>des différentes parties du monde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grâce à la multiplication des échanges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</a:rPr>
              <a:t>de </a:t>
            </a:r>
            <a:r>
              <a:rPr lang="fr-FR" sz="2400" b="1" dirty="0">
                <a:solidFill>
                  <a:srgbClr val="00B050"/>
                </a:solidFill>
              </a:rPr>
              <a:t>marchandises</a:t>
            </a:r>
            <a:r>
              <a:rPr lang="fr-FR" sz="2400" b="1" dirty="0">
                <a:solidFill>
                  <a:schemeClr val="bg1"/>
                </a:solidFill>
              </a:rPr>
              <a:t>, de </a:t>
            </a:r>
            <a:r>
              <a:rPr lang="fr-FR" sz="2400" b="1" dirty="0">
                <a:solidFill>
                  <a:srgbClr val="00B050"/>
                </a:solidFill>
              </a:rPr>
              <a:t>personnes</a:t>
            </a:r>
            <a:r>
              <a:rPr lang="fr-FR" sz="2400" b="1" dirty="0">
                <a:solidFill>
                  <a:schemeClr val="bg1"/>
                </a:solidFill>
              </a:rPr>
              <a:t>, de </a:t>
            </a:r>
            <a:r>
              <a:rPr lang="fr-FR" sz="2400" b="1" dirty="0">
                <a:solidFill>
                  <a:srgbClr val="00B050"/>
                </a:solidFill>
              </a:rPr>
              <a:t>capitaux</a:t>
            </a:r>
            <a:r>
              <a:rPr lang="fr-FR" sz="2400" b="1" dirty="0">
                <a:solidFill>
                  <a:schemeClr val="bg1"/>
                </a:solidFill>
              </a:rPr>
              <a:t> et d’</a:t>
            </a:r>
            <a:r>
              <a:rPr lang="fr-FR" sz="2400" b="1" dirty="0">
                <a:solidFill>
                  <a:srgbClr val="00B050"/>
                </a:solidFill>
              </a:rPr>
              <a:t>informations</a:t>
            </a:r>
          </a:p>
          <a:p>
            <a:pPr algn="ctr"/>
            <a:r>
              <a:rPr lang="fr-FR" sz="3200" b="1" dirty="0">
                <a:solidFill>
                  <a:srgbClr val="3366FF"/>
                </a:solidFill>
              </a:rPr>
              <a:t>à l’échelle mondiale</a:t>
            </a:r>
          </a:p>
        </p:txBody>
      </p:sp>
      <p:sp>
        <p:nvSpPr>
          <p:cNvPr id="2" name="Rectangle à coins arrondis 1">
            <a:extLst>
              <a:ext uri="{FF2B5EF4-FFF2-40B4-BE49-F238E27FC236}">
                <a16:creationId xmlns:a16="http://schemas.microsoft.com/office/drawing/2014/main" id="{9B15BE6D-6B6C-6643-A48F-8A8F8A68F830}"/>
              </a:ext>
            </a:extLst>
          </p:cNvPr>
          <p:cNvSpPr/>
          <p:nvPr/>
        </p:nvSpPr>
        <p:spPr>
          <a:xfrm>
            <a:off x="290557" y="239282"/>
            <a:ext cx="2888479" cy="794759"/>
          </a:xfrm>
          <a:prstGeom prst="roundRect">
            <a:avLst/>
          </a:prstGeom>
          <a:solidFill>
            <a:srgbClr val="7030A0"/>
          </a:solidFill>
          <a:ln>
            <a:solidFill>
              <a:srgbClr val="00F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rgbClr val="00FDFF"/>
                </a:solidFill>
              </a:rPr>
              <a:t>Définition</a:t>
            </a:r>
          </a:p>
        </p:txBody>
      </p:sp>
      <p:pic>
        <p:nvPicPr>
          <p:cNvPr id="1026" name="Picture 2" descr="Résultat de recherche d'images pour &quot;funny animal png&quot;">
            <a:extLst>
              <a:ext uri="{FF2B5EF4-FFF2-40B4-BE49-F238E27FC236}">
                <a16:creationId xmlns:a16="http://schemas.microsoft.com/office/drawing/2014/main" id="{27F39E0C-54F9-5B44-A016-7D37F4E66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914" y="3847182"/>
            <a:ext cx="3178086" cy="301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F494FD-B37C-504A-8D84-7697BD3836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70" y="4307079"/>
            <a:ext cx="1437403" cy="260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082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97EB4F-692A-F243-9216-20E188CA2D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420"/>
            <a:ext cx="9144000" cy="6088828"/>
          </a:xfrm>
          <a:prstGeom prst="rect">
            <a:avLst/>
          </a:prstGeom>
          <a:ln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2867979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Nico bunkering roterdam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13" y="664252"/>
            <a:ext cx="8583083" cy="571847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5" name="Rounded Rectangle 2"/>
          <p:cNvSpPr/>
          <p:nvPr/>
        </p:nvSpPr>
        <p:spPr>
          <a:xfrm>
            <a:off x="878417" y="117346"/>
            <a:ext cx="5056185" cy="854292"/>
          </a:xfrm>
          <a:prstGeom prst="roundRect">
            <a:avLst/>
          </a:prstGeom>
          <a:solidFill>
            <a:srgbClr val="0080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FF"/>
                </a:solidFill>
              </a:rPr>
              <a:t>Lieu de production &amp; transformation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3396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ume36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63887" y="-1195836"/>
            <a:ext cx="6616226" cy="9144000"/>
          </a:xfrm>
          <a:prstGeom prst="rect">
            <a:avLst/>
          </a:prstGeom>
          <a:ln w="28575" cmpd="sng">
            <a:solidFill>
              <a:srgbClr val="0080FF"/>
            </a:solidFill>
          </a:ln>
        </p:spPr>
      </p:pic>
      <p:sp>
        <p:nvSpPr>
          <p:cNvPr id="3" name="Rounded Rectangle 2"/>
          <p:cNvSpPr/>
          <p:nvPr/>
        </p:nvSpPr>
        <p:spPr>
          <a:xfrm>
            <a:off x="5057873" y="4350327"/>
            <a:ext cx="3822892" cy="554182"/>
          </a:xfrm>
          <a:prstGeom prst="roundRect">
            <a:avLst/>
          </a:prstGeom>
          <a:solidFill>
            <a:srgbClr val="0080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rgbClr val="FFFFFF"/>
                </a:solidFill>
              </a:rPr>
              <a:t>Interface &amp; Hinterland de </a:t>
            </a:r>
            <a:r>
              <a:rPr lang="fr-FR" b="1" i="1" dirty="0">
                <a:solidFill>
                  <a:srgbClr val="FFFFFF"/>
                </a:solidFill>
              </a:rPr>
              <a:t>Shanghai</a:t>
            </a:r>
            <a:endParaRPr lang="en-US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926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stume325.jpg">
            <a:extLst>
              <a:ext uri="{FF2B5EF4-FFF2-40B4-BE49-F238E27FC236}">
                <a16:creationId xmlns:a16="http://schemas.microsoft.com/office/drawing/2014/main" id="{B57B6D55-20C1-1E4C-BA80-3D4B434155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1409" t="21874" r="6027" b="56231"/>
          <a:stretch/>
        </p:blipFill>
        <p:spPr>
          <a:xfrm rot="10800000">
            <a:off x="113118" y="216816"/>
            <a:ext cx="8917232" cy="4295026"/>
          </a:xfrm>
          <a:prstGeom prst="rect">
            <a:avLst/>
          </a:prstGeom>
          <a:ln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6390067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ostume362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450" y="122999"/>
            <a:ext cx="9139550" cy="6875297"/>
          </a:xfrm>
          <a:prstGeom prst="rect">
            <a:avLst/>
          </a:prstGeom>
          <a:ln w="28575" cmpd="sng">
            <a:solidFill>
              <a:srgbClr val="0080FF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5913120" y="4671046"/>
            <a:ext cx="3230880" cy="854292"/>
          </a:xfrm>
          <a:prstGeom prst="roundRect">
            <a:avLst/>
          </a:prstGeom>
          <a:solidFill>
            <a:srgbClr val="0080FF"/>
          </a:solidFill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FFFFF"/>
                </a:solidFill>
              </a:rPr>
              <a:t>Carrefour multimodal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637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196B56-11E7-F745-BCCA-7521938E2F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631594" y="197962"/>
            <a:ext cx="7522591" cy="5933763"/>
          </a:xfrm>
          <a:prstGeom prst="rect">
            <a:avLst/>
          </a:prstGeom>
          <a:ln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40661437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A81428-732D-F749-B7DA-26E7ED4ECF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034" y="103695"/>
            <a:ext cx="5429840" cy="6594863"/>
          </a:xfrm>
          <a:prstGeom prst="rect">
            <a:avLst/>
          </a:prstGeom>
          <a:ln>
            <a:solidFill>
              <a:srgbClr val="00FDFF"/>
            </a:solidFill>
          </a:ln>
        </p:spPr>
      </p:pic>
    </p:spTree>
    <p:extLst>
      <p:ext uri="{BB962C8B-B14F-4D97-AF65-F5344CB8AC3E}">
        <p14:creationId xmlns:p14="http://schemas.microsoft.com/office/powerpoint/2010/main" val="3393550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grandes decouvertes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63126"/>
            <a:ext cx="9138193" cy="5631678"/>
          </a:xfrm>
          <a:noFill/>
          <a:ln/>
        </p:spPr>
      </p:pic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-346841" y="115888"/>
            <a:ext cx="9645829" cy="560531"/>
          </a:xfrm>
          <a:prstGeom prst="rect">
            <a:avLst/>
          </a:prstGeom>
          <a:solidFill>
            <a:srgbClr val="7030A0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fr-FR" sz="2400" b="1" dirty="0">
                <a:solidFill>
                  <a:srgbClr val="00FDFF"/>
                </a:solidFill>
              </a:rPr>
              <a:t>XV</a:t>
            </a:r>
            <a:r>
              <a:rPr lang="fr-FR" sz="2400" b="1" baseline="30000" dirty="0">
                <a:solidFill>
                  <a:srgbClr val="00FDFF"/>
                </a:solidFill>
              </a:rPr>
              <a:t>ème</a:t>
            </a:r>
            <a:r>
              <a:rPr lang="fr-FR" sz="2400" b="1" dirty="0">
                <a:solidFill>
                  <a:srgbClr val="00FDFF"/>
                </a:solidFill>
              </a:rPr>
              <a:t> siècle : La naissance de l’espace mondialisé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3EC08A-7163-BC4A-A40B-6ADB135ED2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71529" y="1880074"/>
            <a:ext cx="1449156" cy="8844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93DF0C3-2E21-1F4E-BC96-5A50E6E4F8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788" y="5170601"/>
            <a:ext cx="2105200" cy="168739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C99B795-9A71-4644-A41E-515B94464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195700" y="4116501"/>
            <a:ext cx="1433557" cy="105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697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7-05-28 à 23.23.54.pn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67" y="745907"/>
            <a:ext cx="8995064" cy="541747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4" name="Ellipse 3"/>
          <p:cNvSpPr/>
          <p:nvPr/>
        </p:nvSpPr>
        <p:spPr>
          <a:xfrm>
            <a:off x="3685749" y="1662379"/>
            <a:ext cx="1322419" cy="883741"/>
          </a:xfrm>
          <a:prstGeom prst="ellipse">
            <a:avLst/>
          </a:prstGeom>
          <a:noFill/>
          <a:ln w="28575" cmpd="sng">
            <a:solidFill>
              <a:srgbClr val="0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/>
        </p:nvSpPr>
        <p:spPr>
          <a:xfrm>
            <a:off x="-99391" y="67403"/>
            <a:ext cx="9303212" cy="46166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>
                <a:solidFill>
                  <a:srgbClr val="00FDFF"/>
                </a:solidFill>
              </a:rPr>
              <a:t>XIX</a:t>
            </a:r>
            <a:r>
              <a:rPr lang="fr-CA" sz="2400" b="1" baseline="30000" dirty="0">
                <a:solidFill>
                  <a:srgbClr val="00FDFF"/>
                </a:solidFill>
              </a:rPr>
              <a:t>ème</a:t>
            </a:r>
            <a:r>
              <a:rPr lang="fr-CA" sz="2400" b="1" dirty="0">
                <a:solidFill>
                  <a:srgbClr val="00FDFF"/>
                </a:solidFill>
              </a:rPr>
              <a:t> siècle : L’européanisation du monde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1288D31-70F4-E342-BFA5-FA8FC65EAF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51639" y="1435629"/>
            <a:ext cx="1290415" cy="80011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887AC85-CEB8-0A42-9C60-9C48BC3DD38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957" y="4059213"/>
            <a:ext cx="1844198" cy="101652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BB9B911-E6B7-DA4C-908D-1672BD00E5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" b="100000" l="0" r="100000">
                        <a14:foregroundMark x1="30978" y1="31842" x2="39323" y2="356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8577" y="5075737"/>
            <a:ext cx="2670903" cy="178226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C438C5D3-F75A-274C-8B0B-9F3582690C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056" y="1554725"/>
            <a:ext cx="1045014" cy="78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8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02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10" t="11738" r="4684" b="7394"/>
          <a:stretch/>
        </p:blipFill>
        <p:spPr>
          <a:xfrm>
            <a:off x="69222" y="245979"/>
            <a:ext cx="8945569" cy="5180786"/>
          </a:xfrm>
          <a:prstGeom prst="rect">
            <a:avLst/>
          </a:prstGeom>
          <a:ln w="28575" cmpd="sng">
            <a:solidFill>
              <a:srgbClr val="00FDFF"/>
            </a:solidFill>
          </a:ln>
        </p:spPr>
      </p:pic>
      <p:pic>
        <p:nvPicPr>
          <p:cNvPr id="6" name="Image 5" descr="satellite1.jpg">
            <a:extLst>
              <a:ext uri="{FF2B5EF4-FFF2-40B4-BE49-F238E27FC236}">
                <a16:creationId xmlns:a16="http://schemas.microsoft.com/office/drawing/2014/main" id="{F70A3263-9783-A444-A713-80B3B1FE7D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4038" y="5159542"/>
            <a:ext cx="1730684" cy="1369762"/>
          </a:xfrm>
          <a:prstGeom prst="rect">
            <a:avLst/>
          </a:prstGeom>
          <a:solidFill>
            <a:srgbClr val="FF6600"/>
          </a:solidFill>
          <a:ln w="28575" cmpd="sng">
            <a:solidFill>
              <a:srgbClr val="00FDFF"/>
            </a:solidFill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BDCB2A-F2F6-B242-8012-2EEC97C464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943" y="5426765"/>
            <a:ext cx="3038366" cy="13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7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A24D00C0-A18B-C04F-BF99-1E53D227A8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465" y="222190"/>
            <a:ext cx="8597070" cy="6356620"/>
          </a:xfrm>
          <a:prstGeom prst="rect">
            <a:avLst/>
          </a:prstGeom>
          <a:ln>
            <a:solidFill>
              <a:srgbClr val="00FDFF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5574D9C-D626-2C43-A51B-658EA191AA8E}"/>
              </a:ext>
            </a:extLst>
          </p:cNvPr>
          <p:cNvSpPr txBox="1"/>
          <p:nvPr/>
        </p:nvSpPr>
        <p:spPr>
          <a:xfrm>
            <a:off x="4114800" y="1573823"/>
            <a:ext cx="282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6000 paires de chaussures ou 1000 tablettes</a:t>
            </a:r>
          </a:p>
        </p:txBody>
      </p:sp>
    </p:spTree>
    <p:extLst>
      <p:ext uri="{BB962C8B-B14F-4D97-AF65-F5344CB8AC3E}">
        <p14:creationId xmlns:p14="http://schemas.microsoft.com/office/powerpoint/2010/main" val="1026560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CFB6B14-98B3-8E4C-AA32-92D1000FF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1094" y="188007"/>
            <a:ext cx="8844898" cy="5495055"/>
          </a:xfrm>
          <a:prstGeom prst="rect">
            <a:avLst/>
          </a:prstGeom>
          <a:ln>
            <a:solidFill>
              <a:srgbClr val="00FDFF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319749-D993-7A42-9125-B86FA430CB75}"/>
              </a:ext>
            </a:extLst>
          </p:cNvPr>
          <p:cNvSpPr/>
          <p:nvPr/>
        </p:nvSpPr>
        <p:spPr>
          <a:xfrm>
            <a:off x="5127477" y="4837029"/>
            <a:ext cx="3922519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22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4313A26-E57A-B74F-A9B8-1EE3377C56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9011"/>
            <a:ext cx="9161712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27813"/>
      </p:ext>
    </p:extLst>
  </p:cSld>
  <p:clrMapOvr>
    <a:masterClrMapping/>
  </p:clrMapOvr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727</TotalTime>
  <Words>121</Words>
  <Application>Microsoft Macintosh PowerPoint</Application>
  <PresentationFormat>Affichage à l'écran (4:3)</PresentationFormat>
  <Paragraphs>22</Paragraphs>
  <Slides>36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0" baseType="lpstr">
      <vt:lpstr>Arial</vt:lpstr>
      <vt:lpstr>Calibri</vt:lpstr>
      <vt:lpstr>Wingdings 3</vt:lpstr>
      <vt:lpstr> Black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zapata che</dc:creator>
  <cp:lastModifiedBy>Utilisateur Microsoft Office</cp:lastModifiedBy>
  <cp:revision>130</cp:revision>
  <dcterms:created xsi:type="dcterms:W3CDTF">2013-04-14T13:16:12Z</dcterms:created>
  <dcterms:modified xsi:type="dcterms:W3CDTF">2019-06-10T15:44:26Z</dcterms:modified>
</cp:coreProperties>
</file>