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42.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298" r:id="rId3"/>
    <p:sldId id="299" r:id="rId4"/>
    <p:sldId id="355" r:id="rId5"/>
    <p:sldId id="305" r:id="rId6"/>
    <p:sldId id="304" r:id="rId7"/>
    <p:sldId id="300" r:id="rId8"/>
    <p:sldId id="274" r:id="rId9"/>
    <p:sldId id="302" r:id="rId10"/>
    <p:sldId id="306" r:id="rId11"/>
    <p:sldId id="320" r:id="rId12"/>
    <p:sldId id="321" r:id="rId13"/>
    <p:sldId id="323" r:id="rId14"/>
    <p:sldId id="324" r:id="rId15"/>
    <p:sldId id="325" r:id="rId16"/>
    <p:sldId id="327" r:id="rId17"/>
    <p:sldId id="326" r:id="rId18"/>
    <p:sldId id="329" r:id="rId19"/>
    <p:sldId id="333" r:id="rId20"/>
    <p:sldId id="335" r:id="rId21"/>
    <p:sldId id="307" r:id="rId22"/>
    <p:sldId id="330" r:id="rId23"/>
    <p:sldId id="356" r:id="rId24"/>
    <p:sldId id="362" r:id="rId25"/>
    <p:sldId id="358" r:id="rId26"/>
    <p:sldId id="331" r:id="rId27"/>
    <p:sldId id="338" r:id="rId28"/>
    <p:sldId id="337" r:id="rId29"/>
    <p:sldId id="309" r:id="rId30"/>
    <p:sldId id="332" r:id="rId31"/>
    <p:sldId id="265" r:id="rId32"/>
    <p:sldId id="266" r:id="rId33"/>
    <p:sldId id="267" r:id="rId34"/>
    <p:sldId id="268" r:id="rId35"/>
    <p:sldId id="314" r:id="rId36"/>
    <p:sldId id="318" r:id="rId37"/>
    <p:sldId id="363" r:id="rId38"/>
    <p:sldId id="364" r:id="rId39"/>
    <p:sldId id="310" r:id="rId40"/>
    <p:sldId id="336" r:id="rId41"/>
    <p:sldId id="311" r:id="rId42"/>
    <p:sldId id="258" r:id="rId43"/>
    <p:sldId id="259" r:id="rId44"/>
    <p:sldId id="260" r:id="rId45"/>
    <p:sldId id="261" r:id="rId46"/>
    <p:sldId id="263" r:id="rId47"/>
    <p:sldId id="312" r:id="rId48"/>
    <p:sldId id="313" r:id="rId49"/>
    <p:sldId id="339" r:id="rId50"/>
    <p:sldId id="315" r:id="rId51"/>
    <p:sldId id="316" r:id="rId52"/>
    <p:sldId id="317" r:id="rId53"/>
    <p:sldId id="350" r:id="rId54"/>
    <p:sldId id="345" r:id="rId55"/>
    <p:sldId id="340" r:id="rId56"/>
    <p:sldId id="351" r:id="rId57"/>
    <p:sldId id="352" r:id="rId58"/>
    <p:sldId id="319" r:id="rId59"/>
    <p:sldId id="294" r:id="rId60"/>
    <p:sldId id="286" r:id="rId61"/>
    <p:sldId id="287" r:id="rId62"/>
    <p:sldId id="288" r:id="rId63"/>
    <p:sldId id="297" r:id="rId64"/>
    <p:sldId id="296" r:id="rId65"/>
    <p:sldId id="289" r:id="rId66"/>
    <p:sldId id="290" r:id="rId67"/>
    <p:sldId id="344" r:id="rId68"/>
    <p:sldId id="348" r:id="rId69"/>
    <p:sldId id="264"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D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85"/>
    <p:restoredTop sz="94766"/>
  </p:normalViewPr>
  <p:slideViewPr>
    <p:cSldViewPr snapToGrid="0" snapToObjects="1">
      <p:cViewPr varScale="1">
        <p:scale>
          <a:sx n="145" d="100"/>
          <a:sy n="145" d="100"/>
        </p:scale>
        <p:origin x="424" y="1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7C5EDA-4632-5244-99AF-FE08475B90F3}" type="datetimeFigureOut">
              <a:rPr lang="fr-FR" smtClean="0"/>
              <a:t>17/06/2019</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303CC0-E2EB-7A40-88C7-09BE5C6FD398}" type="slidenum">
              <a:rPr lang="fr-FR" smtClean="0"/>
              <a:t>‹N°›</a:t>
            </a:fld>
            <a:endParaRPr lang="fr-FR"/>
          </a:p>
        </p:txBody>
      </p:sp>
    </p:spTree>
    <p:extLst>
      <p:ext uri="{BB962C8B-B14F-4D97-AF65-F5344CB8AC3E}">
        <p14:creationId xmlns:p14="http://schemas.microsoft.com/office/powerpoint/2010/main" val="1511723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5303CC0-E2EB-7A40-88C7-09BE5C6FD398}" type="slidenum">
              <a:rPr lang="fr-FR" smtClean="0"/>
              <a:t>12</a:t>
            </a:fld>
            <a:endParaRPr lang="fr-FR"/>
          </a:p>
        </p:txBody>
      </p:sp>
    </p:spTree>
    <p:extLst>
      <p:ext uri="{BB962C8B-B14F-4D97-AF65-F5344CB8AC3E}">
        <p14:creationId xmlns:p14="http://schemas.microsoft.com/office/powerpoint/2010/main" val="2003329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a:t>Cliquez et modifiez le titre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a:t>Cliquez et modifiez le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6BFECD78-3C8E-49F2-8FAB-59489D168ABB}" type="datetimeFigureOut">
              <a:rPr lang="en-US" smtClean="0"/>
              <a:t>6/17/19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6/17/19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Cliquez et modifiez le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6/17/19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6/17/19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6/17/19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BFECD78-3C8E-49F2-8FAB-59489D168ABB}" type="datetimeFigureOut">
              <a:rPr lang="en-US" smtClean="0"/>
              <a:t>6/17/19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BFECD78-3C8E-49F2-8FAB-59489D168ABB}" type="datetimeFigureOut">
              <a:rPr lang="en-US" smtClean="0"/>
              <a:t>6/17/19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6/17/19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‹N°›</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tiff"/><Relationship Id="rId4" Type="http://schemas.openxmlformats.org/officeDocument/2006/relationships/image" Target="../media/image41.tiff"/></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tiff"/><Relationship Id="rId5" Type="http://schemas.openxmlformats.org/officeDocument/2006/relationships/image" Target="../media/image62.jpeg"/><Relationship Id="rId4" Type="http://schemas.openxmlformats.org/officeDocument/2006/relationships/image" Target="../media/image61.jpeg"/><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gif"/><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tiff"/><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tiff"/><Relationship Id="rId4" Type="http://schemas.openxmlformats.org/officeDocument/2006/relationships/image" Target="../media/image77.jpe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0.jpe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2.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99.jpg"/><Relationship Id="rId5" Type="http://schemas.openxmlformats.org/officeDocument/2006/relationships/image" Target="../media/image98.png"/><Relationship Id="rId4" Type="http://schemas.openxmlformats.org/officeDocument/2006/relationships/image" Target="../media/image97.jpe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103.gif"/><Relationship Id="rId4" Type="http://schemas.openxmlformats.org/officeDocument/2006/relationships/image" Target="../media/image102.jpeg"/></Relationships>
</file>

<file path=ppt/slides/_rels/slide4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4.png"/><Relationship Id="rId1" Type="http://schemas.openxmlformats.org/officeDocument/2006/relationships/slideLayout" Target="../slideLayouts/slideLayout7.xml"/><Relationship Id="rId5" Type="http://schemas.openxmlformats.org/officeDocument/2006/relationships/image" Target="../media/image103.gif"/><Relationship Id="rId4" Type="http://schemas.openxmlformats.org/officeDocument/2006/relationships/image" Target="../media/image102.jpeg"/></Relationships>
</file>

<file path=ppt/slides/_rels/slide4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jpeg"/></Relationships>
</file>

<file path=ppt/slides/_rels/slide4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jpeg"/></Relationships>
</file>

<file path=ppt/slides/_rels/slide4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3" Type="http://schemas.microsoft.com/office/2007/relationships/hdphoto" Target="../media/hdphoto13.wdp"/><Relationship Id="rId7" Type="http://schemas.openxmlformats.org/officeDocument/2006/relationships/image" Target="../media/image115.jpe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jpeg"/></Relationships>
</file>

<file path=ppt/slides/_rels/slide48.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5" Type="http://schemas.openxmlformats.org/officeDocument/2006/relationships/image" Target="../media/image121.jpeg"/><Relationship Id="rId4" Type="http://schemas.openxmlformats.org/officeDocument/2006/relationships/image" Target="../media/image120.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8" Type="http://schemas.openxmlformats.org/officeDocument/2006/relationships/image" Target="../media/image128.jp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5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g"/><Relationship Id="rId1" Type="http://schemas.openxmlformats.org/officeDocument/2006/relationships/slideLayout" Target="../slideLayouts/slideLayout7.xml"/><Relationship Id="rId4" Type="http://schemas.microsoft.com/office/2007/relationships/hdphoto" Target="../media/hdphoto14.wdp"/></Relationships>
</file>

<file path=ppt/slides/_rels/slide52.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53.xml.rels><?xml version="1.0" encoding="UTF-8" standalone="yes"?>
<Relationships xmlns="http://schemas.openxmlformats.org/package/2006/relationships"><Relationship Id="rId8" Type="http://schemas.openxmlformats.org/officeDocument/2006/relationships/image" Target="../media/image143.jpeg"/><Relationship Id="rId3" Type="http://schemas.microsoft.com/office/2007/relationships/hdphoto" Target="../media/hdphoto15.wdp"/><Relationship Id="rId7" Type="http://schemas.openxmlformats.org/officeDocument/2006/relationships/image" Target="../media/image142.jpg"/><Relationship Id="rId12" Type="http://schemas.openxmlformats.org/officeDocument/2006/relationships/image" Target="../media/image147.png"/><Relationship Id="rId2"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jpeg"/><Relationship Id="rId10" Type="http://schemas.openxmlformats.org/officeDocument/2006/relationships/image" Target="../media/image145.png"/><Relationship Id="rId4" Type="http://schemas.openxmlformats.org/officeDocument/2006/relationships/image" Target="../media/image139.jpeg"/><Relationship Id="rId9" Type="http://schemas.openxmlformats.org/officeDocument/2006/relationships/image" Target="../media/image144.jpeg"/></Relationships>
</file>

<file path=ppt/slides/_rels/slide5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 Id="rId6" Type="http://schemas.openxmlformats.org/officeDocument/2006/relationships/image" Target="../media/image152.tiff"/><Relationship Id="rId5" Type="http://schemas.openxmlformats.org/officeDocument/2006/relationships/image" Target="../media/image151.tiff"/><Relationship Id="rId4" Type="http://schemas.openxmlformats.org/officeDocument/2006/relationships/image" Target="../media/image150.tiff"/></Relationships>
</file>

<file path=ppt/slides/_rels/slide5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53.png"/><Relationship Id="rId1" Type="http://schemas.openxmlformats.org/officeDocument/2006/relationships/slideLayout" Target="../slideLayouts/slideLayout7.xml"/><Relationship Id="rId4" Type="http://schemas.openxmlformats.org/officeDocument/2006/relationships/image" Target="../media/image154.jpeg"/></Relationships>
</file>

<file path=ppt/slides/_rels/slide5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tif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 Id="rId4" Type="http://schemas.openxmlformats.org/officeDocument/2006/relationships/image" Target="../media/image166.jpeg"/></Relationships>
</file>

<file path=ppt/slides/_rels/slide64.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jpeg"/><Relationship Id="rId7" Type="http://schemas.openxmlformats.org/officeDocument/2006/relationships/image" Target="../media/image177.png"/><Relationship Id="rId2" Type="http://schemas.openxmlformats.org/officeDocument/2006/relationships/image" Target="../media/image172.tiff"/><Relationship Id="rId1" Type="http://schemas.openxmlformats.org/officeDocument/2006/relationships/slideLayout" Target="../slideLayouts/slideLayout7.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tiff"/></Relationships>
</file>

<file path=ppt/slides/_rels/slide6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a-baie-d-alger-au-debut-du-xxe-siecl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984670" y="1891"/>
            <a:ext cx="7096113" cy="1323439"/>
          </a:xfrm>
          <a:prstGeom prst="rect">
            <a:avLst/>
          </a:prstGeom>
          <a:noFill/>
        </p:spPr>
        <p:txBody>
          <a:bodyPr wrap="none" lIns="91440" tIns="45720" rIns="91440" bIns="45720">
            <a:spAutoFit/>
          </a:bodyPr>
          <a:lstStyle/>
          <a:p>
            <a:pPr algn="ctr"/>
            <a:r>
              <a:rPr lang="fr-FR" sz="4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Conquêtes et sociétés coloniales</a:t>
            </a:r>
          </a:p>
          <a:p>
            <a:pPr algn="ctr"/>
            <a:r>
              <a:rPr lang="fr-FR" sz="4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XIX</a:t>
            </a:r>
            <a:r>
              <a:rPr lang="fr-FR" sz="4000" b="1" baseline="300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ème</a:t>
            </a:r>
            <a:r>
              <a:rPr lang="fr-FR" sz="4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siècle</a:t>
            </a:r>
          </a:p>
        </p:txBody>
      </p:sp>
      <p:sp>
        <p:nvSpPr>
          <p:cNvPr id="6" name="ZoneTexte 5"/>
          <p:cNvSpPr txBox="1"/>
          <p:nvPr/>
        </p:nvSpPr>
        <p:spPr>
          <a:xfrm>
            <a:off x="204708" y="4962496"/>
            <a:ext cx="4737162" cy="646331"/>
          </a:xfrm>
          <a:prstGeom prst="rect">
            <a:avLst/>
          </a:prstGeom>
          <a:solidFill>
            <a:srgbClr val="000000"/>
          </a:solidFill>
          <a:ln>
            <a:solidFill>
              <a:srgbClr val="FFFFFF"/>
            </a:solidFill>
          </a:ln>
        </p:spPr>
        <p:txBody>
          <a:bodyPr wrap="square" rtlCol="0">
            <a:spAutoFit/>
          </a:bodyPr>
          <a:lstStyle/>
          <a:p>
            <a:pPr algn="ctr"/>
            <a:r>
              <a:rPr lang="fr-CA" b="1" dirty="0">
                <a:solidFill>
                  <a:srgbClr val="FF0000"/>
                </a:solidFill>
              </a:rPr>
              <a:t>Colonie : </a:t>
            </a:r>
            <a:r>
              <a:rPr lang="fr-CA" b="1" dirty="0"/>
              <a:t>Territoire conquis, dominé et exploité par un État étranger, appelé la métropole</a:t>
            </a:r>
          </a:p>
        </p:txBody>
      </p:sp>
      <p:pic>
        <p:nvPicPr>
          <p:cNvPr id="3" name="Image 2">
            <a:extLst>
              <a:ext uri="{FF2B5EF4-FFF2-40B4-BE49-F238E27FC236}">
                <a16:creationId xmlns:a16="http://schemas.microsoft.com/office/drawing/2014/main" id="{DDBC9159-6137-9E49-9FE7-2789BDF441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034"/>
          <a:stretch/>
        </p:blipFill>
        <p:spPr>
          <a:xfrm rot="21304656">
            <a:off x="289672" y="1131101"/>
            <a:ext cx="1664483" cy="2051906"/>
          </a:xfrm>
          <a:prstGeom prst="rect">
            <a:avLst/>
          </a:prstGeom>
        </p:spPr>
      </p:pic>
    </p:spTree>
    <p:extLst>
      <p:ext uri="{BB962C8B-B14F-4D97-AF65-F5344CB8AC3E}">
        <p14:creationId xmlns:p14="http://schemas.microsoft.com/office/powerpoint/2010/main" val="3256399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BF274E0-005E-484F-9D59-A17B693595AE}"/>
              </a:ext>
            </a:extLst>
          </p:cNvPr>
          <p:cNvSpPr txBox="1"/>
          <p:nvPr/>
        </p:nvSpPr>
        <p:spPr>
          <a:xfrm>
            <a:off x="178175" y="255948"/>
            <a:ext cx="8578963" cy="369332"/>
          </a:xfrm>
          <a:prstGeom prst="rect">
            <a:avLst/>
          </a:prstGeom>
          <a:solidFill>
            <a:schemeClr val="bg1"/>
          </a:solidFill>
          <a:ln>
            <a:solidFill>
              <a:srgbClr val="00FDFF"/>
            </a:solidFill>
          </a:ln>
        </p:spPr>
        <p:txBody>
          <a:bodyPr wrap="square" rtlCol="0">
            <a:spAutoFit/>
          </a:bodyPr>
          <a:lstStyle/>
          <a:p>
            <a:pPr algn="ctr"/>
            <a:r>
              <a:rPr lang="fr-FR" b="1" dirty="0"/>
              <a:t>XIX</a:t>
            </a:r>
            <a:r>
              <a:rPr lang="fr-FR" b="1" baseline="30000" dirty="0"/>
              <a:t>ème</a:t>
            </a:r>
            <a:r>
              <a:rPr lang="fr-FR" b="1" dirty="0"/>
              <a:t> siècle : en Afrique, l’écossais </a:t>
            </a:r>
            <a:r>
              <a:rPr lang="fr-FR" b="1" dirty="0">
                <a:solidFill>
                  <a:srgbClr val="FFFF00"/>
                </a:solidFill>
              </a:rPr>
              <a:t>David Livingstone </a:t>
            </a:r>
            <a:r>
              <a:rPr lang="fr-FR" b="1" dirty="0"/>
              <a:t>découvre les chutes du Zambèze</a:t>
            </a:r>
            <a:endParaRPr lang="fr-FR" b="1" i="1" dirty="0">
              <a:solidFill>
                <a:srgbClr val="FFFF00"/>
              </a:solidFill>
            </a:endParaRPr>
          </a:p>
        </p:txBody>
      </p:sp>
      <p:pic>
        <p:nvPicPr>
          <p:cNvPr id="6" name="Image 5">
            <a:extLst>
              <a:ext uri="{FF2B5EF4-FFF2-40B4-BE49-F238E27FC236}">
                <a16:creationId xmlns:a16="http://schemas.microsoft.com/office/drawing/2014/main" id="{99B71EB6-B4ED-CB47-8BCD-2451EDEA42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176" y="890378"/>
            <a:ext cx="5753702" cy="5967622"/>
          </a:xfrm>
          <a:prstGeom prst="rect">
            <a:avLst/>
          </a:prstGeom>
          <a:ln>
            <a:solidFill>
              <a:srgbClr val="00FDFF"/>
            </a:solidFill>
          </a:ln>
        </p:spPr>
      </p:pic>
      <p:pic>
        <p:nvPicPr>
          <p:cNvPr id="8" name="Image 7">
            <a:extLst>
              <a:ext uri="{FF2B5EF4-FFF2-40B4-BE49-F238E27FC236}">
                <a16:creationId xmlns:a16="http://schemas.microsoft.com/office/drawing/2014/main" id="{E6D3C06A-B600-E947-9E90-70E60A5F2C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37386" y="890377"/>
            <a:ext cx="3012830" cy="4166087"/>
          </a:xfrm>
          <a:prstGeom prst="rect">
            <a:avLst/>
          </a:prstGeom>
          <a:ln>
            <a:solidFill>
              <a:srgbClr val="00FDFF"/>
            </a:solidFill>
          </a:ln>
        </p:spPr>
      </p:pic>
      <p:sp>
        <p:nvSpPr>
          <p:cNvPr id="12" name="ZoneTexte 11">
            <a:extLst>
              <a:ext uri="{FF2B5EF4-FFF2-40B4-BE49-F238E27FC236}">
                <a16:creationId xmlns:a16="http://schemas.microsoft.com/office/drawing/2014/main" id="{C4E0CED5-12F1-BB49-836F-402C3279B61E}"/>
              </a:ext>
            </a:extLst>
          </p:cNvPr>
          <p:cNvSpPr txBox="1"/>
          <p:nvPr/>
        </p:nvSpPr>
        <p:spPr>
          <a:xfrm>
            <a:off x="178176" y="890378"/>
            <a:ext cx="1439610" cy="369332"/>
          </a:xfrm>
          <a:prstGeom prst="rect">
            <a:avLst/>
          </a:prstGeom>
          <a:solidFill>
            <a:schemeClr val="bg1">
              <a:alpha val="57000"/>
            </a:schemeClr>
          </a:solidFill>
        </p:spPr>
        <p:txBody>
          <a:bodyPr wrap="square" rtlCol="0">
            <a:spAutoFit/>
          </a:bodyPr>
          <a:lstStyle/>
          <a:p>
            <a:r>
              <a:rPr lang="fr-FR" b="1" dirty="0"/>
              <a:t>Victoria </a:t>
            </a:r>
            <a:r>
              <a:rPr lang="fr-FR" b="1" dirty="0" err="1"/>
              <a:t>Falls</a:t>
            </a:r>
            <a:endParaRPr lang="fr-FR" b="1" dirty="0"/>
          </a:p>
        </p:txBody>
      </p:sp>
    </p:spTree>
    <p:extLst>
      <p:ext uri="{BB962C8B-B14F-4D97-AF65-F5344CB8AC3E}">
        <p14:creationId xmlns:p14="http://schemas.microsoft.com/office/powerpoint/2010/main" val="486323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BF274E0-005E-484F-9D59-A17B693595AE}"/>
              </a:ext>
            </a:extLst>
          </p:cNvPr>
          <p:cNvSpPr txBox="1"/>
          <p:nvPr/>
        </p:nvSpPr>
        <p:spPr>
          <a:xfrm>
            <a:off x="178175" y="255948"/>
            <a:ext cx="8673725" cy="369332"/>
          </a:xfrm>
          <a:prstGeom prst="rect">
            <a:avLst/>
          </a:prstGeom>
          <a:solidFill>
            <a:schemeClr val="bg1"/>
          </a:solidFill>
          <a:ln>
            <a:solidFill>
              <a:srgbClr val="00FDFF"/>
            </a:solidFill>
          </a:ln>
        </p:spPr>
        <p:txBody>
          <a:bodyPr wrap="square" rtlCol="0">
            <a:spAutoFit/>
          </a:bodyPr>
          <a:lstStyle/>
          <a:p>
            <a:pPr algn="ctr"/>
            <a:r>
              <a:rPr lang="fr-FR" b="1" dirty="0"/>
              <a:t>XIX</a:t>
            </a:r>
            <a:r>
              <a:rPr lang="fr-FR" b="1" baseline="30000" dirty="0"/>
              <a:t>ème</a:t>
            </a:r>
            <a:r>
              <a:rPr lang="fr-FR" b="1" dirty="0"/>
              <a:t> siècle : en Afrique, l’anglais </a:t>
            </a:r>
            <a:r>
              <a:rPr lang="fr-FR" b="1" dirty="0">
                <a:solidFill>
                  <a:srgbClr val="FFFF00"/>
                </a:solidFill>
              </a:rPr>
              <a:t>John Speke </a:t>
            </a:r>
            <a:r>
              <a:rPr lang="fr-FR" b="1" dirty="0"/>
              <a:t>découvre les sources du Nil en Ouganda</a:t>
            </a:r>
            <a:endParaRPr lang="fr-FR" b="1" i="1" dirty="0">
              <a:solidFill>
                <a:srgbClr val="FFFF00"/>
              </a:solidFill>
            </a:endParaRPr>
          </a:p>
        </p:txBody>
      </p:sp>
      <p:pic>
        <p:nvPicPr>
          <p:cNvPr id="13" name="Image 12">
            <a:extLst>
              <a:ext uri="{FF2B5EF4-FFF2-40B4-BE49-F238E27FC236}">
                <a16:creationId xmlns:a16="http://schemas.microsoft.com/office/drawing/2014/main" id="{FE582601-51A1-0947-BD7A-5C72521CD3A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8175" y="732691"/>
            <a:ext cx="5780210" cy="6031523"/>
          </a:xfrm>
          <a:prstGeom prst="rect">
            <a:avLst/>
          </a:prstGeom>
          <a:ln>
            <a:solidFill>
              <a:srgbClr val="00FDFF"/>
            </a:solidFill>
          </a:ln>
        </p:spPr>
      </p:pic>
      <p:pic>
        <p:nvPicPr>
          <p:cNvPr id="10" name="Image 9">
            <a:extLst>
              <a:ext uri="{FF2B5EF4-FFF2-40B4-BE49-F238E27FC236}">
                <a16:creationId xmlns:a16="http://schemas.microsoft.com/office/drawing/2014/main" id="{1787F1FC-D6BF-0246-A614-838D76E385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04586" y="1094705"/>
            <a:ext cx="2884868" cy="4166794"/>
          </a:xfrm>
          <a:prstGeom prst="rect">
            <a:avLst/>
          </a:prstGeom>
          <a:ln>
            <a:solidFill>
              <a:srgbClr val="FFFF00"/>
            </a:solidFill>
          </a:ln>
        </p:spPr>
      </p:pic>
    </p:spTree>
    <p:extLst>
      <p:ext uri="{BB962C8B-B14F-4D97-AF65-F5344CB8AC3E}">
        <p14:creationId xmlns:p14="http://schemas.microsoft.com/office/powerpoint/2010/main" val="3499163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57EEE24-4880-E14D-8A0C-51F472414E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0479" y="0"/>
            <a:ext cx="4773521" cy="6858000"/>
          </a:xfrm>
          <a:prstGeom prst="rect">
            <a:avLst/>
          </a:prstGeom>
        </p:spPr>
      </p:pic>
      <p:sp>
        <p:nvSpPr>
          <p:cNvPr id="2" name="ZoneTexte 1">
            <a:extLst>
              <a:ext uri="{FF2B5EF4-FFF2-40B4-BE49-F238E27FC236}">
                <a16:creationId xmlns:a16="http://schemas.microsoft.com/office/drawing/2014/main" id="{1BF274E0-005E-484F-9D59-A17B693595AE}"/>
              </a:ext>
            </a:extLst>
          </p:cNvPr>
          <p:cNvSpPr txBox="1"/>
          <p:nvPr/>
        </p:nvSpPr>
        <p:spPr>
          <a:xfrm>
            <a:off x="178175" y="255948"/>
            <a:ext cx="8861653" cy="369332"/>
          </a:xfrm>
          <a:prstGeom prst="rect">
            <a:avLst/>
          </a:prstGeom>
          <a:solidFill>
            <a:schemeClr val="bg1"/>
          </a:solidFill>
          <a:ln>
            <a:solidFill>
              <a:srgbClr val="00FDFF"/>
            </a:solidFill>
          </a:ln>
        </p:spPr>
        <p:txBody>
          <a:bodyPr wrap="square" rtlCol="0">
            <a:spAutoFit/>
          </a:bodyPr>
          <a:lstStyle/>
          <a:p>
            <a:pPr algn="ctr"/>
            <a:r>
              <a:rPr lang="fr-FR" b="1" dirty="0"/>
              <a:t>XIX</a:t>
            </a:r>
            <a:r>
              <a:rPr lang="fr-FR" b="1" baseline="30000" dirty="0"/>
              <a:t>ème</a:t>
            </a:r>
            <a:r>
              <a:rPr lang="fr-FR" b="1" dirty="0"/>
              <a:t> siècle : en Afrique, le français </a:t>
            </a:r>
            <a:r>
              <a:rPr lang="fr-FR" b="1" dirty="0">
                <a:solidFill>
                  <a:srgbClr val="FFFF00"/>
                </a:solidFill>
              </a:rPr>
              <a:t>Pierre </a:t>
            </a:r>
            <a:r>
              <a:rPr lang="fr-FR" b="1" dirty="0" err="1">
                <a:solidFill>
                  <a:srgbClr val="FFFF00"/>
                </a:solidFill>
              </a:rPr>
              <a:t>Savorgnan</a:t>
            </a:r>
            <a:r>
              <a:rPr lang="fr-FR" b="1" dirty="0">
                <a:solidFill>
                  <a:srgbClr val="FFFF00"/>
                </a:solidFill>
              </a:rPr>
              <a:t> de Brazza </a:t>
            </a:r>
            <a:r>
              <a:rPr lang="fr-FR" b="1" dirty="0"/>
              <a:t>explore le bassin du Congo</a:t>
            </a:r>
            <a:endParaRPr lang="fr-FR" b="1" i="1" dirty="0">
              <a:solidFill>
                <a:srgbClr val="FFFF00"/>
              </a:solidFill>
            </a:endParaRPr>
          </a:p>
        </p:txBody>
      </p:sp>
      <p:pic>
        <p:nvPicPr>
          <p:cNvPr id="6" name="Image 5">
            <a:extLst>
              <a:ext uri="{FF2B5EF4-FFF2-40B4-BE49-F238E27FC236}">
                <a16:creationId xmlns:a16="http://schemas.microsoft.com/office/drawing/2014/main" id="{3E08AFBE-0D46-7243-BA3B-2FB7F045379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8175" y="963734"/>
            <a:ext cx="3866287" cy="5490128"/>
          </a:xfrm>
          <a:prstGeom prst="rect">
            <a:avLst/>
          </a:prstGeom>
          <a:ln>
            <a:solidFill>
              <a:srgbClr val="00FDFF"/>
            </a:solidFill>
          </a:ln>
        </p:spPr>
      </p:pic>
    </p:spTree>
    <p:extLst>
      <p:ext uri="{BB962C8B-B14F-4D97-AF65-F5344CB8AC3E}">
        <p14:creationId xmlns:p14="http://schemas.microsoft.com/office/powerpoint/2010/main" val="4249817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73FD1823-3EE4-2B48-8A67-55769617C9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06575"/>
            <a:ext cx="6859545" cy="4565215"/>
          </a:xfrm>
          <a:prstGeom prst="rect">
            <a:avLst/>
          </a:prstGeom>
          <a:ln>
            <a:noFill/>
          </a:ln>
          <a:effectLst>
            <a:softEdge rad="112500"/>
          </a:effectLst>
        </p:spPr>
      </p:pic>
      <p:sp>
        <p:nvSpPr>
          <p:cNvPr id="2" name="ZoneTexte 1">
            <a:extLst>
              <a:ext uri="{FF2B5EF4-FFF2-40B4-BE49-F238E27FC236}">
                <a16:creationId xmlns:a16="http://schemas.microsoft.com/office/drawing/2014/main" id="{1BF274E0-005E-484F-9D59-A17B693595AE}"/>
              </a:ext>
            </a:extLst>
          </p:cNvPr>
          <p:cNvSpPr txBox="1"/>
          <p:nvPr/>
        </p:nvSpPr>
        <p:spPr>
          <a:xfrm>
            <a:off x="0" y="255948"/>
            <a:ext cx="9143999" cy="369332"/>
          </a:xfrm>
          <a:prstGeom prst="rect">
            <a:avLst/>
          </a:prstGeom>
          <a:solidFill>
            <a:schemeClr val="bg1"/>
          </a:solidFill>
          <a:ln>
            <a:solidFill>
              <a:srgbClr val="00FDFF"/>
            </a:solidFill>
          </a:ln>
        </p:spPr>
        <p:txBody>
          <a:bodyPr wrap="square" rtlCol="0">
            <a:spAutoFit/>
          </a:bodyPr>
          <a:lstStyle/>
          <a:p>
            <a:pPr algn="ctr"/>
            <a:r>
              <a:rPr lang="fr-FR" b="1" dirty="0"/>
              <a:t>XIX</a:t>
            </a:r>
            <a:r>
              <a:rPr lang="fr-FR" b="1" baseline="30000" dirty="0"/>
              <a:t>ème</a:t>
            </a:r>
            <a:r>
              <a:rPr lang="fr-FR" b="1" dirty="0"/>
              <a:t> siècle : en Asie, le français </a:t>
            </a:r>
            <a:r>
              <a:rPr lang="fr-FR" b="1" dirty="0">
                <a:solidFill>
                  <a:srgbClr val="FFFF00"/>
                </a:solidFill>
              </a:rPr>
              <a:t>Henri Mouhot </a:t>
            </a:r>
            <a:r>
              <a:rPr lang="fr-FR" b="1" dirty="0"/>
              <a:t>découvre la cité khmère d’Angkor (Cambodge)</a:t>
            </a:r>
            <a:endParaRPr lang="fr-FR" b="1" i="1" dirty="0">
              <a:solidFill>
                <a:srgbClr val="FFFF00"/>
              </a:solidFill>
            </a:endParaRPr>
          </a:p>
        </p:txBody>
      </p:sp>
      <p:sp>
        <p:nvSpPr>
          <p:cNvPr id="3" name="Rectangle 2">
            <a:extLst>
              <a:ext uri="{FF2B5EF4-FFF2-40B4-BE49-F238E27FC236}">
                <a16:creationId xmlns:a16="http://schemas.microsoft.com/office/drawing/2014/main" id="{F6386506-B912-1040-9122-344554F71CA6}"/>
              </a:ext>
            </a:extLst>
          </p:cNvPr>
          <p:cNvSpPr/>
          <p:nvPr/>
        </p:nvSpPr>
        <p:spPr>
          <a:xfrm>
            <a:off x="0" y="804263"/>
            <a:ext cx="9144000" cy="923330"/>
          </a:xfrm>
          <a:prstGeom prst="rect">
            <a:avLst/>
          </a:prstGeom>
        </p:spPr>
        <p:txBody>
          <a:bodyPr wrap="square">
            <a:spAutoFit/>
          </a:bodyPr>
          <a:lstStyle/>
          <a:p>
            <a:pPr algn="ctr"/>
            <a:r>
              <a:rPr lang="fr-FR" b="1" i="1" dirty="0">
                <a:latin typeface="Calibri" panose="020F0502020204030204" pitchFamily="34" charset="0"/>
                <a:ea typeface="SimSun" panose="02010600030101010101" pitchFamily="2" charset="-122"/>
                <a:cs typeface="Arial" panose="020B0604020202020204" pitchFamily="34" charset="0"/>
              </a:rPr>
              <a:t>« Sur l’azur profond du ciel, sur la verdure intense des forêts de l’arrière-plan de cette solitude, ces grandes lignes d’une architecture à la fois élégante et majestueuse me semblèrent au premier abord, dessiner les contours gigantesques du tombeau de toute une race morte ». </a:t>
            </a:r>
            <a:endParaRPr lang="fr-FR" b="1" dirty="0"/>
          </a:p>
        </p:txBody>
      </p:sp>
      <p:pic>
        <p:nvPicPr>
          <p:cNvPr id="9" name="Image 8">
            <a:extLst>
              <a:ext uri="{FF2B5EF4-FFF2-40B4-BE49-F238E27FC236}">
                <a16:creationId xmlns:a16="http://schemas.microsoft.com/office/drawing/2014/main" id="{A8E8D688-1EA0-8B4C-9934-C99C2098A9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9552" y="2637692"/>
            <a:ext cx="2370639" cy="3153179"/>
          </a:xfrm>
          <a:prstGeom prst="rect">
            <a:avLst/>
          </a:prstGeom>
          <a:ln>
            <a:solidFill>
              <a:srgbClr val="00FDFF"/>
            </a:solidFill>
          </a:ln>
        </p:spPr>
      </p:pic>
    </p:spTree>
    <p:extLst>
      <p:ext uri="{BB962C8B-B14F-4D97-AF65-F5344CB8AC3E}">
        <p14:creationId xmlns:p14="http://schemas.microsoft.com/office/powerpoint/2010/main" val="3213941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8C45ABA-8A1E-FD4B-B3FB-312CBA32B4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5280"/>
            <a:ext cx="9144000" cy="6187440"/>
          </a:xfrm>
          <a:prstGeom prst="rect">
            <a:avLst/>
          </a:prstGeom>
          <a:ln>
            <a:solidFill>
              <a:srgbClr val="00FDFF"/>
            </a:solidFill>
          </a:ln>
        </p:spPr>
      </p:pic>
    </p:spTree>
    <p:extLst>
      <p:ext uri="{BB962C8B-B14F-4D97-AF65-F5344CB8AC3E}">
        <p14:creationId xmlns:p14="http://schemas.microsoft.com/office/powerpoint/2010/main" val="4027730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501895A-36AA-2048-95CB-64EF9C71A47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81000"/>
            <a:ext cx="9144000" cy="6096000"/>
          </a:xfrm>
          <a:prstGeom prst="rect">
            <a:avLst/>
          </a:prstGeom>
          <a:ln>
            <a:solidFill>
              <a:srgbClr val="00FDFF"/>
            </a:solidFill>
          </a:ln>
        </p:spPr>
      </p:pic>
    </p:spTree>
    <p:extLst>
      <p:ext uri="{BB962C8B-B14F-4D97-AF65-F5344CB8AC3E}">
        <p14:creationId xmlns:p14="http://schemas.microsoft.com/office/powerpoint/2010/main" val="3691398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4AB3401-41D2-114A-B382-5C4081CFC3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73856"/>
            <a:ext cx="9144000" cy="6110288"/>
          </a:xfrm>
          <a:prstGeom prst="rect">
            <a:avLst/>
          </a:prstGeom>
          <a:ln>
            <a:solidFill>
              <a:srgbClr val="FFFF00"/>
            </a:solidFill>
          </a:ln>
        </p:spPr>
      </p:pic>
    </p:spTree>
    <p:extLst>
      <p:ext uri="{BB962C8B-B14F-4D97-AF65-F5344CB8AC3E}">
        <p14:creationId xmlns:p14="http://schemas.microsoft.com/office/powerpoint/2010/main" val="3605641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26F0C7C-9E3A-BA40-B857-83D0863E68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0" y="0"/>
            <a:ext cx="4572000" cy="6858000"/>
          </a:xfrm>
          <a:prstGeom prst="rect">
            <a:avLst/>
          </a:prstGeom>
          <a:ln>
            <a:solidFill>
              <a:srgbClr val="FFFF00"/>
            </a:solidFill>
          </a:ln>
        </p:spPr>
      </p:pic>
      <p:pic>
        <p:nvPicPr>
          <p:cNvPr id="6" name="Image 5">
            <a:extLst>
              <a:ext uri="{FF2B5EF4-FFF2-40B4-BE49-F238E27FC236}">
                <a16:creationId xmlns:a16="http://schemas.microsoft.com/office/drawing/2014/main" id="{FB0A244C-DF5B-EC4E-A758-45B2F8D6F33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07855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7663630-C832-0D4C-ADA9-D4D6A5F367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a:ln>
            <a:solidFill>
              <a:srgbClr val="FFFF00"/>
            </a:solidFill>
          </a:ln>
        </p:spPr>
      </p:pic>
    </p:spTree>
    <p:extLst>
      <p:ext uri="{BB962C8B-B14F-4D97-AF65-F5344CB8AC3E}">
        <p14:creationId xmlns:p14="http://schemas.microsoft.com/office/powerpoint/2010/main" val="517947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ACD9A2F-6AFE-C44F-8589-4B9F77FF28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1275" y="951222"/>
            <a:ext cx="7498055" cy="5530242"/>
          </a:xfrm>
          <a:prstGeom prst="rect">
            <a:avLst/>
          </a:prstGeom>
          <a:ln>
            <a:solidFill>
              <a:srgbClr val="00FDFF"/>
            </a:solidFill>
          </a:ln>
        </p:spPr>
      </p:pic>
      <p:sp>
        <p:nvSpPr>
          <p:cNvPr id="8" name="Rectangle 7">
            <a:extLst>
              <a:ext uri="{FF2B5EF4-FFF2-40B4-BE49-F238E27FC236}">
                <a16:creationId xmlns:a16="http://schemas.microsoft.com/office/drawing/2014/main" id="{AD402D15-FE1C-DA42-8FEF-97D700C32E70}"/>
              </a:ext>
            </a:extLst>
          </p:cNvPr>
          <p:cNvSpPr/>
          <p:nvPr/>
        </p:nvSpPr>
        <p:spPr>
          <a:xfrm>
            <a:off x="201705" y="222002"/>
            <a:ext cx="8737196" cy="523220"/>
          </a:xfrm>
          <a:prstGeom prst="rect">
            <a:avLst/>
          </a:prstGeom>
        </p:spPr>
        <p:txBody>
          <a:bodyPr wrap="square">
            <a:spAutoFit/>
          </a:bodyPr>
          <a:lstStyle/>
          <a:p>
            <a:pPr algn="ctr">
              <a:spcAft>
                <a:spcPts val="0"/>
              </a:spcAft>
            </a:pPr>
            <a:r>
              <a:rPr lang="fr-FR" sz="1400" b="1" dirty="0">
                <a:solidFill>
                  <a:srgbClr val="FFFF00"/>
                </a:solidFill>
                <a:latin typeface="Calibri" panose="020F0502020204030204" pitchFamily="34" charset="0"/>
                <a:ea typeface="SimSun" panose="02010600030101010101" pitchFamily="2" charset="-122"/>
                <a:cs typeface="Arial" panose="020B0604020202020204" pitchFamily="34" charset="0"/>
              </a:rPr>
              <a:t>1866</a:t>
            </a:r>
            <a:r>
              <a:rPr lang="fr-FR" sz="1400" b="1" dirty="0">
                <a:latin typeface="Calibri" panose="020F0502020204030204" pitchFamily="34" charset="0"/>
                <a:ea typeface="SimSun" panose="02010600030101010101" pitchFamily="2" charset="-122"/>
                <a:cs typeface="Arial" panose="020B0604020202020204" pitchFamily="34" charset="0"/>
              </a:rPr>
              <a:t> : dans l’espoir d’ouvrir une route commerciale vers l’empire du Milieu (la Chine), une poignée d’explorateurs français remontèrent le Mékong. Ils parcoururent durant 2 ans plus de 10.000 kilomètres dans une région inconnue.</a:t>
            </a:r>
          </a:p>
        </p:txBody>
      </p:sp>
    </p:spTree>
    <p:extLst>
      <p:ext uri="{BB962C8B-B14F-4D97-AF65-F5344CB8AC3E}">
        <p14:creationId xmlns:p14="http://schemas.microsoft.com/office/powerpoint/2010/main" val="1982576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DCD70E-821C-8540-BA5C-BCEAA0021BA4}"/>
              </a:ext>
            </a:extLst>
          </p:cNvPr>
          <p:cNvSpPr/>
          <p:nvPr/>
        </p:nvSpPr>
        <p:spPr>
          <a:xfrm>
            <a:off x="2218226" y="227923"/>
            <a:ext cx="4813947" cy="707886"/>
          </a:xfrm>
          <a:prstGeom prst="rect">
            <a:avLst/>
          </a:prstGeom>
          <a:noFill/>
        </p:spPr>
        <p:txBody>
          <a:bodyPr wrap="none" lIns="91440" tIns="45720" rIns="91440" bIns="45720">
            <a:spAutoFit/>
          </a:bodyPr>
          <a:lstStyle/>
          <a:p>
            <a:pPr algn="ctr"/>
            <a:r>
              <a:rPr lang="fr-FR" sz="4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I. Causes et modalités</a:t>
            </a:r>
          </a:p>
        </p:txBody>
      </p:sp>
      <p:cxnSp>
        <p:nvCxnSpPr>
          <p:cNvPr id="4" name="Connecteur droit avec flèche 3">
            <a:extLst>
              <a:ext uri="{FF2B5EF4-FFF2-40B4-BE49-F238E27FC236}">
                <a16:creationId xmlns:a16="http://schemas.microsoft.com/office/drawing/2014/main" id="{BE16B8F3-DE40-8F4F-BB0E-6DB2FCE70654}"/>
              </a:ext>
            </a:extLst>
          </p:cNvPr>
          <p:cNvCxnSpPr>
            <a:cxnSpLocks/>
            <a:endCxn id="7" idx="0"/>
          </p:cNvCxnSpPr>
          <p:nvPr/>
        </p:nvCxnSpPr>
        <p:spPr>
          <a:xfrm flipH="1">
            <a:off x="2220686" y="1023257"/>
            <a:ext cx="1110344" cy="2220686"/>
          </a:xfrm>
          <a:prstGeom prst="straightConnector1">
            <a:avLst/>
          </a:prstGeom>
          <a:ln w="60325">
            <a:solidFill>
              <a:srgbClr val="00FDFF"/>
            </a:solidFill>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1645196A-0BA7-B548-8E9B-340A79794AC0}"/>
              </a:ext>
            </a:extLst>
          </p:cNvPr>
          <p:cNvSpPr txBox="1"/>
          <p:nvPr/>
        </p:nvSpPr>
        <p:spPr>
          <a:xfrm>
            <a:off x="511629" y="3243943"/>
            <a:ext cx="3418114" cy="584775"/>
          </a:xfrm>
          <a:prstGeom prst="rect">
            <a:avLst/>
          </a:prstGeom>
          <a:noFill/>
        </p:spPr>
        <p:txBody>
          <a:bodyPr wrap="square" rtlCol="0">
            <a:spAutoFit/>
          </a:bodyPr>
          <a:lstStyle/>
          <a:p>
            <a:pPr algn="ctr"/>
            <a:r>
              <a:rPr lang="fr-FR" sz="3200" b="1" dirty="0">
                <a:ln w="0"/>
                <a:effectLst>
                  <a:outerShdw blurRad="38100" dist="19050" dir="2700000" algn="tl" rotWithShape="0">
                    <a:schemeClr val="dk1">
                      <a:alpha val="40000"/>
                    </a:schemeClr>
                  </a:outerShdw>
                </a:effectLst>
              </a:rPr>
              <a:t>Pourquoi ?</a:t>
            </a:r>
          </a:p>
        </p:txBody>
      </p:sp>
      <p:cxnSp>
        <p:nvCxnSpPr>
          <p:cNvPr id="9" name="Connecteur droit avec flèche 8">
            <a:extLst>
              <a:ext uri="{FF2B5EF4-FFF2-40B4-BE49-F238E27FC236}">
                <a16:creationId xmlns:a16="http://schemas.microsoft.com/office/drawing/2014/main" id="{0721A60A-AD6D-534E-8D2F-EBBAF663CFBF}"/>
              </a:ext>
            </a:extLst>
          </p:cNvPr>
          <p:cNvCxnSpPr>
            <a:cxnSpLocks/>
            <a:endCxn id="10" idx="0"/>
          </p:cNvCxnSpPr>
          <p:nvPr/>
        </p:nvCxnSpPr>
        <p:spPr>
          <a:xfrm>
            <a:off x="5965371" y="1023257"/>
            <a:ext cx="859973" cy="2220686"/>
          </a:xfrm>
          <a:prstGeom prst="straightConnector1">
            <a:avLst/>
          </a:prstGeom>
          <a:ln w="60325">
            <a:solidFill>
              <a:srgbClr val="00FDFF"/>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4C465255-C346-6F4C-98C7-AF1F347F9C1F}"/>
              </a:ext>
            </a:extLst>
          </p:cNvPr>
          <p:cNvSpPr txBox="1"/>
          <p:nvPr/>
        </p:nvSpPr>
        <p:spPr>
          <a:xfrm>
            <a:off x="5116287" y="3243943"/>
            <a:ext cx="3418114" cy="584775"/>
          </a:xfrm>
          <a:prstGeom prst="rect">
            <a:avLst/>
          </a:prstGeom>
          <a:noFill/>
        </p:spPr>
        <p:txBody>
          <a:bodyPr wrap="square" rtlCol="0">
            <a:spAutoFit/>
          </a:bodyPr>
          <a:lstStyle/>
          <a:p>
            <a:pPr algn="ctr"/>
            <a:r>
              <a:rPr lang="fr-FR" sz="3200" b="1" dirty="0">
                <a:ln w="0"/>
                <a:effectLst>
                  <a:outerShdw blurRad="38100" dist="19050" dir="2700000" algn="tl" rotWithShape="0">
                    <a:schemeClr val="dk1">
                      <a:alpha val="40000"/>
                    </a:schemeClr>
                  </a:outerShdw>
                </a:effectLst>
              </a:rPr>
              <a:t>Comment ?</a:t>
            </a:r>
          </a:p>
        </p:txBody>
      </p:sp>
    </p:spTree>
    <p:extLst>
      <p:ext uri="{BB962C8B-B14F-4D97-AF65-F5344CB8AC3E}">
        <p14:creationId xmlns:p14="http://schemas.microsoft.com/office/powerpoint/2010/main" val="1893571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3B5F46A-E870-6C41-AB74-BEFA0A7C33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778" y="4854009"/>
            <a:ext cx="2774478" cy="1843627"/>
          </a:xfrm>
          <a:prstGeom prst="rect">
            <a:avLst/>
          </a:prstGeom>
          <a:ln>
            <a:solidFill>
              <a:srgbClr val="00FDFF"/>
            </a:solidFill>
          </a:ln>
        </p:spPr>
      </p:pic>
      <p:pic>
        <p:nvPicPr>
          <p:cNvPr id="6" name="Image 5">
            <a:extLst>
              <a:ext uri="{FF2B5EF4-FFF2-40B4-BE49-F238E27FC236}">
                <a16:creationId xmlns:a16="http://schemas.microsoft.com/office/drawing/2014/main" id="{0142BE12-9EE0-0B4A-A266-1C368401EB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2038" y="135726"/>
            <a:ext cx="3504656" cy="6613649"/>
          </a:xfrm>
          <a:prstGeom prst="rect">
            <a:avLst/>
          </a:prstGeom>
          <a:ln>
            <a:solidFill>
              <a:srgbClr val="00FDFF"/>
            </a:solidFill>
          </a:ln>
        </p:spPr>
      </p:pic>
      <p:sp>
        <p:nvSpPr>
          <p:cNvPr id="8" name="Rectangle 7">
            <a:extLst>
              <a:ext uri="{FF2B5EF4-FFF2-40B4-BE49-F238E27FC236}">
                <a16:creationId xmlns:a16="http://schemas.microsoft.com/office/drawing/2014/main" id="{AD402D15-FE1C-DA42-8FEF-97D700C32E70}"/>
              </a:ext>
            </a:extLst>
          </p:cNvPr>
          <p:cNvSpPr/>
          <p:nvPr/>
        </p:nvSpPr>
        <p:spPr>
          <a:xfrm>
            <a:off x="266673" y="384372"/>
            <a:ext cx="4929169" cy="4339650"/>
          </a:xfrm>
          <a:prstGeom prst="rect">
            <a:avLst/>
          </a:prstGeom>
        </p:spPr>
        <p:txBody>
          <a:bodyPr wrap="square">
            <a:spAutoFit/>
          </a:bodyPr>
          <a:lstStyle/>
          <a:p>
            <a:pPr lvl="0">
              <a:spcAft>
                <a:spcPts val="0"/>
              </a:spcAft>
            </a:pPr>
            <a:r>
              <a:rPr lang="fr-FR" sz="1200" b="1" dirty="0">
                <a:latin typeface="Calibri" panose="020F0502020204030204" pitchFamily="34" charset="0"/>
                <a:ea typeface="SimSun" panose="02010600030101010101" pitchFamily="2" charset="-122"/>
                <a:cs typeface="Arial" panose="020B0604020202020204" pitchFamily="34" charset="0"/>
              </a:rPr>
              <a:t>Passent une semaine à Angkor.</a:t>
            </a:r>
          </a:p>
          <a:p>
            <a:pPr lvl="0">
              <a:spcAft>
                <a:spcPts val="0"/>
              </a:spcAft>
            </a:pPr>
            <a:endParaRPr lang="fr-FR" sz="1200" b="1" dirty="0">
              <a:latin typeface="Calibri" panose="020F0502020204030204" pitchFamily="34" charset="0"/>
              <a:ea typeface="SimSun" panose="02010600030101010101" pitchFamily="2" charset="-122"/>
              <a:cs typeface="Arial" panose="020B0604020202020204" pitchFamily="34" charset="0"/>
            </a:endParaRPr>
          </a:p>
          <a:p>
            <a:pPr lvl="0">
              <a:spcAft>
                <a:spcPts val="0"/>
              </a:spcAft>
            </a:pPr>
            <a:r>
              <a:rPr lang="fr-FR" sz="1200" b="1" dirty="0">
                <a:latin typeface="Calibri" panose="020F0502020204030204" pitchFamily="34" charset="0"/>
                <a:ea typeface="SimSun" panose="02010600030101010101" pitchFamily="2" charset="-122"/>
                <a:cs typeface="Arial" panose="020B0604020202020204" pitchFamily="34" charset="0"/>
              </a:rPr>
              <a:t>Dès les premières chutes d’eau, abandon du bateau et des caisses (312 kg de farine, 766 litres de vin, 302 litres de whisky, 15 caisses de pacotilles…)</a:t>
            </a:r>
          </a:p>
          <a:p>
            <a:pPr lvl="0">
              <a:spcAft>
                <a:spcPts val="0"/>
              </a:spcAft>
            </a:pPr>
            <a:endParaRPr lang="fr-FR" sz="1200" b="1" dirty="0">
              <a:latin typeface="Calibri" panose="020F0502020204030204" pitchFamily="34" charset="0"/>
              <a:ea typeface="SimSun" panose="02010600030101010101" pitchFamily="2" charset="-122"/>
              <a:cs typeface="Arial" panose="020B0604020202020204" pitchFamily="34" charset="0"/>
            </a:endParaRPr>
          </a:p>
          <a:p>
            <a:pPr lvl="0">
              <a:spcAft>
                <a:spcPts val="0"/>
              </a:spcAft>
            </a:pPr>
            <a:r>
              <a:rPr lang="fr-FR" sz="1200" b="1" dirty="0">
                <a:latin typeface="Calibri" panose="020F0502020204030204" pitchFamily="34" charset="0"/>
                <a:ea typeface="SimSun" panose="02010600030101010101" pitchFamily="2" charset="-122"/>
                <a:cs typeface="Arial" panose="020B0604020202020204" pitchFamily="34" charset="0"/>
              </a:rPr>
              <a:t>Se rendent compte que le Mékong ne pourra pas être une porte d’entrée vers la Chine, car rapides infranchissables.</a:t>
            </a:r>
          </a:p>
          <a:p>
            <a:pPr lvl="0">
              <a:spcAft>
                <a:spcPts val="0"/>
              </a:spcAft>
            </a:pPr>
            <a:endParaRPr lang="fr-FR" sz="1200" b="1" dirty="0">
              <a:latin typeface="Calibri" panose="020F0502020204030204" pitchFamily="34" charset="0"/>
              <a:ea typeface="SimSun" panose="02010600030101010101" pitchFamily="2" charset="-122"/>
              <a:cs typeface="Arial" panose="020B0604020202020204" pitchFamily="34" charset="0"/>
            </a:endParaRPr>
          </a:p>
          <a:p>
            <a:pPr lvl="0">
              <a:spcAft>
                <a:spcPts val="0"/>
              </a:spcAft>
            </a:pPr>
            <a:r>
              <a:rPr lang="fr-FR" sz="1200" b="1" dirty="0">
                <a:latin typeface="Calibri" panose="020F0502020204030204" pitchFamily="34" charset="0"/>
                <a:ea typeface="SimSun" panose="02010600030101010101" pitchFamily="2" charset="-122"/>
                <a:cs typeface="Arial" panose="020B0604020202020204" pitchFamily="34" charset="0"/>
              </a:rPr>
              <a:t>Dysenterie, paludisme</a:t>
            </a:r>
          </a:p>
          <a:p>
            <a:pPr lvl="0">
              <a:spcAft>
                <a:spcPts val="0"/>
              </a:spcAft>
            </a:pPr>
            <a:endParaRPr lang="fr-FR" sz="1200" b="1" dirty="0">
              <a:latin typeface="Calibri" panose="020F0502020204030204" pitchFamily="34" charset="0"/>
              <a:ea typeface="SimSun" panose="02010600030101010101" pitchFamily="2" charset="-122"/>
              <a:cs typeface="Arial" panose="020B0604020202020204" pitchFamily="34" charset="0"/>
            </a:endParaRPr>
          </a:p>
          <a:p>
            <a:pPr lvl="0">
              <a:spcAft>
                <a:spcPts val="0"/>
              </a:spcAft>
            </a:pPr>
            <a:r>
              <a:rPr lang="fr-FR" sz="1200" b="1" dirty="0">
                <a:latin typeface="Calibri" panose="020F0502020204030204" pitchFamily="34" charset="0"/>
                <a:ea typeface="SimSun" panose="02010600030101010101" pitchFamily="2" charset="-122"/>
                <a:cs typeface="Arial" panose="020B0604020202020204" pitchFamily="34" charset="0"/>
              </a:rPr>
              <a:t>Au Laos, font pleurer des femmes en leur chantant le Trouvère de Verdi.</a:t>
            </a:r>
          </a:p>
          <a:p>
            <a:pPr lvl="0">
              <a:spcAft>
                <a:spcPts val="0"/>
              </a:spcAft>
            </a:pPr>
            <a:endParaRPr lang="fr-FR" sz="1200" b="1" dirty="0">
              <a:latin typeface="Calibri" panose="020F0502020204030204" pitchFamily="34" charset="0"/>
              <a:ea typeface="SimSun" panose="02010600030101010101" pitchFamily="2" charset="-122"/>
              <a:cs typeface="Arial" panose="020B0604020202020204" pitchFamily="34" charset="0"/>
            </a:endParaRPr>
          </a:p>
          <a:p>
            <a:pPr lvl="0">
              <a:spcAft>
                <a:spcPts val="0"/>
              </a:spcAft>
            </a:pPr>
            <a:r>
              <a:rPr lang="fr-FR" sz="1200" b="1" dirty="0">
                <a:latin typeface="Calibri" panose="020F0502020204030204" pitchFamily="34" charset="0"/>
                <a:ea typeface="SimSun" panose="02010600030101010101" pitchFamily="2" charset="-122"/>
                <a:cs typeface="Arial" panose="020B0604020202020204" pitchFamily="34" charset="0"/>
              </a:rPr>
              <a:t>Retour en arrière de 1000 km car oubli de papiers officiels. Descendent des falaises de 200 m.</a:t>
            </a:r>
          </a:p>
          <a:p>
            <a:pPr lvl="0">
              <a:spcAft>
                <a:spcPts val="0"/>
              </a:spcAft>
            </a:pPr>
            <a:endParaRPr lang="fr-FR" sz="1200" b="1" dirty="0">
              <a:latin typeface="Calibri" panose="020F0502020204030204" pitchFamily="34" charset="0"/>
              <a:ea typeface="SimSun" panose="02010600030101010101" pitchFamily="2" charset="-122"/>
              <a:cs typeface="Arial" panose="020B0604020202020204" pitchFamily="34" charset="0"/>
            </a:endParaRPr>
          </a:p>
          <a:p>
            <a:pPr lvl="0">
              <a:spcAft>
                <a:spcPts val="0"/>
              </a:spcAft>
            </a:pPr>
            <a:r>
              <a:rPr lang="fr-FR" sz="1200" b="1" dirty="0">
                <a:latin typeface="Calibri" panose="020F0502020204030204" pitchFamily="34" charset="0"/>
                <a:ea typeface="SimSun" panose="02010600030101010101" pitchFamily="2" charset="-122"/>
                <a:cs typeface="Arial" panose="020B0604020202020204" pitchFamily="34" charset="0"/>
              </a:rPr>
              <a:t>Croisent un léopard en équilibre sur une souche qui descend la rivière.</a:t>
            </a:r>
          </a:p>
          <a:p>
            <a:pPr lvl="0">
              <a:spcAft>
                <a:spcPts val="0"/>
              </a:spcAft>
            </a:pPr>
            <a:endParaRPr lang="fr-FR" sz="1200" b="1" dirty="0">
              <a:latin typeface="Calibri" panose="020F0502020204030204" pitchFamily="34" charset="0"/>
              <a:ea typeface="SimSun" panose="02010600030101010101" pitchFamily="2" charset="-122"/>
              <a:cs typeface="Arial" panose="020B0604020202020204" pitchFamily="34" charset="0"/>
            </a:endParaRPr>
          </a:p>
          <a:p>
            <a:pPr lvl="0">
              <a:spcAft>
                <a:spcPts val="0"/>
              </a:spcAft>
            </a:pPr>
            <a:r>
              <a:rPr lang="fr-FR" sz="1200" b="1" dirty="0">
                <a:latin typeface="Calibri" panose="020F0502020204030204" pitchFamily="34" charset="0"/>
                <a:ea typeface="SimSun" panose="02010600030101010101" pitchFamily="2" charset="-122"/>
                <a:cs typeface="Arial" panose="020B0604020202020204" pitchFamily="34" charset="0"/>
              </a:rPr>
              <a:t>Dans la cité de </a:t>
            </a:r>
            <a:r>
              <a:rPr lang="fr-FR" sz="1200" b="1" dirty="0" err="1">
                <a:latin typeface="Calibri" panose="020F0502020204030204" pitchFamily="34" charset="0"/>
                <a:ea typeface="SimSun" panose="02010600030101010101" pitchFamily="2" charset="-122"/>
                <a:cs typeface="Arial" panose="020B0604020202020204" pitchFamily="34" charset="0"/>
              </a:rPr>
              <a:t>Luang</a:t>
            </a:r>
            <a:r>
              <a:rPr lang="fr-FR" sz="1200" b="1" dirty="0">
                <a:latin typeface="Calibri" panose="020F0502020204030204" pitchFamily="34" charset="0"/>
                <a:ea typeface="SimSun" panose="02010600030101010101" pitchFamily="2" charset="-122"/>
                <a:cs typeface="Arial" panose="020B0604020202020204" pitchFamily="34" charset="0"/>
              </a:rPr>
              <a:t> </a:t>
            </a:r>
            <a:r>
              <a:rPr lang="fr-FR" sz="1200" b="1" dirty="0" err="1">
                <a:latin typeface="Calibri" panose="020F0502020204030204" pitchFamily="34" charset="0"/>
                <a:ea typeface="SimSun" panose="02010600030101010101" pitchFamily="2" charset="-122"/>
                <a:cs typeface="Arial" panose="020B0604020202020204" pitchFamily="34" charset="0"/>
              </a:rPr>
              <a:t>Prabang</a:t>
            </a:r>
            <a:r>
              <a:rPr lang="fr-FR" sz="1200" b="1" dirty="0">
                <a:latin typeface="Calibri" panose="020F0502020204030204" pitchFamily="34" charset="0"/>
                <a:ea typeface="SimSun" panose="02010600030101010101" pitchFamily="2" charset="-122"/>
                <a:cs typeface="Arial" panose="020B0604020202020204" pitchFamily="34" charset="0"/>
              </a:rPr>
              <a:t>, des princesses croient que leur savon est le secret de leur peau blanche.</a:t>
            </a:r>
          </a:p>
          <a:p>
            <a:pPr lvl="0">
              <a:spcAft>
                <a:spcPts val="0"/>
              </a:spcAft>
            </a:pPr>
            <a:endParaRPr lang="fr-FR" sz="1200" b="1" dirty="0">
              <a:latin typeface="Calibri" panose="020F0502020204030204" pitchFamily="34" charset="0"/>
              <a:ea typeface="SimSun" panose="02010600030101010101" pitchFamily="2" charset="-122"/>
              <a:cs typeface="Arial" panose="020B0604020202020204" pitchFamily="34" charset="0"/>
            </a:endParaRPr>
          </a:p>
          <a:p>
            <a:pPr lvl="0">
              <a:spcAft>
                <a:spcPts val="0"/>
              </a:spcAft>
            </a:pPr>
            <a:r>
              <a:rPr lang="fr-FR" sz="1200" b="1" dirty="0">
                <a:latin typeface="Calibri" panose="020F0502020204030204" pitchFamily="34" charset="0"/>
                <a:ea typeface="SimSun" panose="02010600030101010101" pitchFamily="2" charset="-122"/>
                <a:cs typeface="Arial" panose="020B0604020202020204" pitchFamily="34" charset="0"/>
              </a:rPr>
              <a:t>Saison des pluies, boue dans les rizières jusqu’aux épaules, sangsues, vêtements en lambeaux, fièvre, ulcères aux pieds, mort du capitaine. Enterré à Saigon, mais son cœur est ramené en France.</a:t>
            </a:r>
          </a:p>
        </p:txBody>
      </p:sp>
      <p:pic>
        <p:nvPicPr>
          <p:cNvPr id="5122" name="Picture 2" descr="Résultat de recherche d'images pour &quot;jaguar png&quot;">
            <a:extLst>
              <a:ext uri="{FF2B5EF4-FFF2-40B4-BE49-F238E27FC236}">
                <a16:creationId xmlns:a16="http://schemas.microsoft.com/office/drawing/2014/main" id="{010EDB01-1DBB-C34C-B0D5-68D665C84BA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61555" y="3249416"/>
            <a:ext cx="1691004" cy="203766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65076ED2-DEDF-5E43-848B-A3560D538F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0711" y="4854009"/>
            <a:ext cx="1522872" cy="1835545"/>
          </a:xfrm>
          <a:prstGeom prst="rect">
            <a:avLst/>
          </a:prstGeom>
          <a:ln>
            <a:solidFill>
              <a:srgbClr val="00FDFF"/>
            </a:solidFill>
          </a:ln>
        </p:spPr>
      </p:pic>
    </p:spTree>
    <p:extLst>
      <p:ext uri="{BB962C8B-B14F-4D97-AF65-F5344CB8AC3E}">
        <p14:creationId xmlns:p14="http://schemas.microsoft.com/office/powerpoint/2010/main" val="1181339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0062307-A188-D549-A510-ADDEBD2BAFFF}"/>
              </a:ext>
            </a:extLst>
          </p:cNvPr>
          <p:cNvSpPr txBox="1"/>
          <p:nvPr/>
        </p:nvSpPr>
        <p:spPr>
          <a:xfrm>
            <a:off x="178175" y="255948"/>
            <a:ext cx="8691009" cy="369332"/>
          </a:xfrm>
          <a:prstGeom prst="rect">
            <a:avLst/>
          </a:prstGeom>
          <a:solidFill>
            <a:schemeClr val="bg1"/>
          </a:solidFill>
          <a:ln>
            <a:solidFill>
              <a:srgbClr val="00FDFF"/>
            </a:solidFill>
          </a:ln>
        </p:spPr>
        <p:txBody>
          <a:bodyPr wrap="square" rtlCol="0">
            <a:spAutoFit/>
          </a:bodyPr>
          <a:lstStyle/>
          <a:p>
            <a:pPr algn="ctr"/>
            <a:r>
              <a:rPr lang="fr-FR" b="1" dirty="0"/>
              <a:t>XIX</a:t>
            </a:r>
            <a:r>
              <a:rPr lang="fr-FR" b="1" baseline="30000" dirty="0"/>
              <a:t>ème</a:t>
            </a:r>
            <a:r>
              <a:rPr lang="fr-FR" b="1" dirty="0"/>
              <a:t> siècle : mise en place de </a:t>
            </a:r>
            <a:r>
              <a:rPr lang="fr-FR" b="1" dirty="0">
                <a:solidFill>
                  <a:srgbClr val="FFFF00"/>
                </a:solidFill>
              </a:rPr>
              <a:t>plantations</a:t>
            </a:r>
            <a:endParaRPr lang="fr-FR" b="1" i="1" dirty="0">
              <a:solidFill>
                <a:srgbClr val="FFFF00"/>
              </a:solidFill>
            </a:endParaRPr>
          </a:p>
        </p:txBody>
      </p:sp>
      <p:sp>
        <p:nvSpPr>
          <p:cNvPr id="3" name="Rectangle 2">
            <a:extLst>
              <a:ext uri="{FF2B5EF4-FFF2-40B4-BE49-F238E27FC236}">
                <a16:creationId xmlns:a16="http://schemas.microsoft.com/office/drawing/2014/main" id="{D29965C0-9778-A84D-95A9-7B7B194F3C8B}"/>
              </a:ext>
            </a:extLst>
          </p:cNvPr>
          <p:cNvSpPr/>
          <p:nvPr/>
        </p:nvSpPr>
        <p:spPr>
          <a:xfrm>
            <a:off x="178174" y="963788"/>
            <a:ext cx="8691009" cy="1338828"/>
          </a:xfrm>
          <a:prstGeom prst="rect">
            <a:avLst/>
          </a:prstGeom>
        </p:spPr>
        <p:txBody>
          <a:bodyPr wrap="square">
            <a:spAutoFit/>
          </a:bodyPr>
          <a:lstStyle/>
          <a:p>
            <a:pPr algn="thaiDist">
              <a:lnSpc>
                <a:spcPct val="150000"/>
              </a:lnSpc>
              <a:spcAft>
                <a:spcPts val="0"/>
              </a:spcAft>
              <a:tabLst>
                <a:tab pos="3191510" algn="l"/>
              </a:tabLst>
            </a:pPr>
            <a:r>
              <a:rPr lang="fr-FR" b="1" dirty="0">
                <a:solidFill>
                  <a:srgbClr val="FFFF00"/>
                </a:solidFill>
                <a:latin typeface="Calibri" panose="020F0502020204030204" pitchFamily="34" charset="0"/>
                <a:ea typeface="SimSun" panose="02010600030101010101" pitchFamily="2" charset="-122"/>
                <a:cs typeface="Arial" panose="020B0604020202020204" pitchFamily="34" charset="0"/>
              </a:rPr>
              <a:t>Cacao</a:t>
            </a:r>
            <a:r>
              <a:rPr lang="fr-FR" b="1" dirty="0">
                <a:latin typeface="Calibri" panose="020F0502020204030204" pitchFamily="34" charset="0"/>
                <a:ea typeface="SimSun" panose="02010600030101010101" pitchFamily="2" charset="-122"/>
                <a:cs typeface="Arial" panose="020B0604020202020204" pitchFamily="34" charset="0"/>
              </a:rPr>
              <a:t> : originaire d’Amérique, utilisé par les Aztèques et les Incas. Plantations en Afrique, Antilles et Indochine. Le cacaoyer est un arbre de 5 à 10 m de haut. Les fruits se forment directement sur l’écorce, ce sont des cabosses. Chacune contient 30 fèves environ.</a:t>
            </a:r>
          </a:p>
        </p:txBody>
      </p:sp>
      <p:pic>
        <p:nvPicPr>
          <p:cNvPr id="5" name="Image 4">
            <a:extLst>
              <a:ext uri="{FF2B5EF4-FFF2-40B4-BE49-F238E27FC236}">
                <a16:creationId xmlns:a16="http://schemas.microsoft.com/office/drawing/2014/main" id="{B1B93649-42AB-9B40-990E-7040B32C5D2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8536" y="2458450"/>
            <a:ext cx="4598010" cy="2948565"/>
          </a:xfrm>
          <a:prstGeom prst="rect">
            <a:avLst/>
          </a:prstGeom>
        </p:spPr>
      </p:pic>
      <p:pic>
        <p:nvPicPr>
          <p:cNvPr id="7" name="Image 6">
            <a:extLst>
              <a:ext uri="{FF2B5EF4-FFF2-40B4-BE49-F238E27FC236}">
                <a16:creationId xmlns:a16="http://schemas.microsoft.com/office/drawing/2014/main" id="{97D99C26-843C-504C-B52C-786B5FEB57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6062" y="3258660"/>
            <a:ext cx="3522250" cy="3081969"/>
          </a:xfrm>
          <a:prstGeom prst="rect">
            <a:avLst/>
          </a:prstGeom>
          <a:ln>
            <a:solidFill>
              <a:srgbClr val="00FDFF"/>
            </a:solidFill>
          </a:ln>
        </p:spPr>
      </p:pic>
      <p:pic>
        <p:nvPicPr>
          <p:cNvPr id="4" name="Image 3">
            <a:extLst>
              <a:ext uri="{FF2B5EF4-FFF2-40B4-BE49-F238E27FC236}">
                <a16:creationId xmlns:a16="http://schemas.microsoft.com/office/drawing/2014/main" id="{0BEC4907-DE85-7F4E-A644-F1016021D98A}"/>
              </a:ext>
            </a:extLst>
          </p:cNvPr>
          <p:cNvPicPr>
            <a:picLocks noChangeAspect="1"/>
          </p:cNvPicPr>
          <p:nvPr/>
        </p:nvPicPr>
        <p:blipFill>
          <a:blip r:embed="rId4"/>
          <a:stretch>
            <a:fillRect/>
          </a:stretch>
        </p:blipFill>
        <p:spPr>
          <a:xfrm>
            <a:off x="4491780" y="5007374"/>
            <a:ext cx="1848758" cy="1205390"/>
          </a:xfrm>
          <a:prstGeom prst="rect">
            <a:avLst/>
          </a:prstGeom>
        </p:spPr>
      </p:pic>
      <p:pic>
        <p:nvPicPr>
          <p:cNvPr id="6" name="Image 5">
            <a:extLst>
              <a:ext uri="{FF2B5EF4-FFF2-40B4-BE49-F238E27FC236}">
                <a16:creationId xmlns:a16="http://schemas.microsoft.com/office/drawing/2014/main" id="{92133369-8C8D-314B-9837-72DD2BBAD2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536" y="5762182"/>
            <a:ext cx="1469288" cy="901163"/>
          </a:xfrm>
          <a:prstGeom prst="rect">
            <a:avLst/>
          </a:prstGeom>
          <a:ln>
            <a:solidFill>
              <a:srgbClr val="00FDFF"/>
            </a:solidFill>
          </a:ln>
        </p:spPr>
      </p:pic>
      <p:pic>
        <p:nvPicPr>
          <p:cNvPr id="9" name="Image 8">
            <a:extLst>
              <a:ext uri="{FF2B5EF4-FFF2-40B4-BE49-F238E27FC236}">
                <a16:creationId xmlns:a16="http://schemas.microsoft.com/office/drawing/2014/main" id="{94E79D23-1EC6-ED4A-8376-4869A404EB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03042" y="5610069"/>
            <a:ext cx="2533158" cy="996376"/>
          </a:xfrm>
          <a:prstGeom prst="rect">
            <a:avLst/>
          </a:prstGeom>
        </p:spPr>
      </p:pic>
      <p:pic>
        <p:nvPicPr>
          <p:cNvPr id="11" name="Image 10">
            <a:extLst>
              <a:ext uri="{FF2B5EF4-FFF2-40B4-BE49-F238E27FC236}">
                <a16:creationId xmlns:a16="http://schemas.microsoft.com/office/drawing/2014/main" id="{5C9F9E24-3271-FD40-8842-9652BFE2D4A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227538">
            <a:off x="6823162" y="2735207"/>
            <a:ext cx="1778000" cy="698500"/>
          </a:xfrm>
          <a:prstGeom prst="rect">
            <a:avLst/>
          </a:prstGeom>
          <a:ln>
            <a:solidFill>
              <a:srgbClr val="00FDFF"/>
            </a:solidFill>
          </a:ln>
        </p:spPr>
      </p:pic>
    </p:spTree>
    <p:extLst>
      <p:ext uri="{BB962C8B-B14F-4D97-AF65-F5344CB8AC3E}">
        <p14:creationId xmlns:p14="http://schemas.microsoft.com/office/powerpoint/2010/main" val="1602064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0062307-A188-D549-A510-ADDEBD2BAFFF}"/>
              </a:ext>
            </a:extLst>
          </p:cNvPr>
          <p:cNvSpPr txBox="1"/>
          <p:nvPr/>
        </p:nvSpPr>
        <p:spPr>
          <a:xfrm>
            <a:off x="178175" y="255948"/>
            <a:ext cx="8691009" cy="369332"/>
          </a:xfrm>
          <a:prstGeom prst="rect">
            <a:avLst/>
          </a:prstGeom>
          <a:solidFill>
            <a:schemeClr val="bg1"/>
          </a:solidFill>
          <a:ln>
            <a:solidFill>
              <a:srgbClr val="00FDFF"/>
            </a:solidFill>
          </a:ln>
        </p:spPr>
        <p:txBody>
          <a:bodyPr wrap="square" rtlCol="0">
            <a:spAutoFit/>
          </a:bodyPr>
          <a:lstStyle/>
          <a:p>
            <a:pPr algn="ctr"/>
            <a:r>
              <a:rPr lang="fr-FR" b="1" dirty="0"/>
              <a:t>XIX</a:t>
            </a:r>
            <a:r>
              <a:rPr lang="fr-FR" b="1" baseline="30000" dirty="0"/>
              <a:t>ème</a:t>
            </a:r>
            <a:r>
              <a:rPr lang="fr-FR" b="1" dirty="0"/>
              <a:t> siècle : mise en place de </a:t>
            </a:r>
            <a:r>
              <a:rPr lang="fr-FR" b="1" dirty="0">
                <a:solidFill>
                  <a:srgbClr val="FFFF00"/>
                </a:solidFill>
              </a:rPr>
              <a:t>plantations</a:t>
            </a:r>
            <a:endParaRPr lang="fr-FR" b="1" i="1" dirty="0">
              <a:solidFill>
                <a:srgbClr val="FFFF00"/>
              </a:solidFill>
            </a:endParaRPr>
          </a:p>
        </p:txBody>
      </p:sp>
      <p:sp>
        <p:nvSpPr>
          <p:cNvPr id="3" name="Rectangle 2">
            <a:extLst>
              <a:ext uri="{FF2B5EF4-FFF2-40B4-BE49-F238E27FC236}">
                <a16:creationId xmlns:a16="http://schemas.microsoft.com/office/drawing/2014/main" id="{D29965C0-9778-A84D-95A9-7B7B194F3C8B}"/>
              </a:ext>
            </a:extLst>
          </p:cNvPr>
          <p:cNvSpPr/>
          <p:nvPr/>
        </p:nvSpPr>
        <p:spPr>
          <a:xfrm>
            <a:off x="178174" y="963788"/>
            <a:ext cx="8691009" cy="1477328"/>
          </a:xfrm>
          <a:prstGeom prst="rect">
            <a:avLst/>
          </a:prstGeom>
        </p:spPr>
        <p:txBody>
          <a:bodyPr wrap="square">
            <a:spAutoFit/>
          </a:bodyPr>
          <a:lstStyle/>
          <a:p>
            <a:r>
              <a:rPr lang="fr-FR" b="1" dirty="0"/>
              <a:t>L’</a:t>
            </a:r>
            <a:r>
              <a:rPr lang="fr-FR" b="1" dirty="0">
                <a:solidFill>
                  <a:srgbClr val="FFFF00"/>
                </a:solidFill>
              </a:rPr>
              <a:t>hévéa</a:t>
            </a:r>
            <a:r>
              <a:rPr lang="fr-FR" b="1" dirty="0"/>
              <a:t> : arbre amazonien (</a:t>
            </a:r>
            <a:r>
              <a:rPr lang="fr-FR" b="1" i="1" dirty="0" err="1"/>
              <a:t>caotchu</a:t>
            </a:r>
            <a:r>
              <a:rPr lang="fr-FR" b="1" dirty="0"/>
              <a:t>, « arbre qui pleure » en langue Quechua). Pour extraire le latex, on incise l’écorce de l’hévéa dont la sève, surnommée « l’or blanc », perle ensuite </a:t>
            </a:r>
            <a:r>
              <a:rPr lang="fr-FR" b="1"/>
              <a:t>le long </a:t>
            </a:r>
            <a:r>
              <a:rPr lang="fr-FR" b="1" dirty="0"/>
              <a:t>de l’entaille jusque dans des seaux, plusieurs jours par semaine, pendant 30 ans. En 1842, Charles Goodyear met au point la vulcanisation, procédé qui permet d’améliorer la résistance du caoutchouc.</a:t>
            </a:r>
          </a:p>
        </p:txBody>
      </p:sp>
      <p:pic>
        <p:nvPicPr>
          <p:cNvPr id="4" name="Image 3">
            <a:extLst>
              <a:ext uri="{FF2B5EF4-FFF2-40B4-BE49-F238E27FC236}">
                <a16:creationId xmlns:a16="http://schemas.microsoft.com/office/drawing/2014/main" id="{F949F4B1-A771-094A-99BD-A8C66823B1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0646" y="2441116"/>
            <a:ext cx="3110886" cy="4147849"/>
          </a:xfrm>
          <a:prstGeom prst="rect">
            <a:avLst/>
          </a:prstGeom>
          <a:ln>
            <a:solidFill>
              <a:srgbClr val="00FDFF"/>
            </a:solidFill>
          </a:ln>
        </p:spPr>
      </p:pic>
      <p:pic>
        <p:nvPicPr>
          <p:cNvPr id="1026" name="Picture 2" descr="Résultat de recherche d'images pour &quot;goodyear logo png&quot;">
            <a:extLst>
              <a:ext uri="{FF2B5EF4-FFF2-40B4-BE49-F238E27FC236}">
                <a16:creationId xmlns:a16="http://schemas.microsoft.com/office/drawing/2014/main" id="{B31D163A-F2D4-D94A-828C-44C3F41EE7B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4966" y="3056622"/>
            <a:ext cx="1945472" cy="975126"/>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AA47640F-729F-DC44-BA90-32827B5DA0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55912" y="3221380"/>
            <a:ext cx="2119119" cy="554150"/>
          </a:xfrm>
          <a:prstGeom prst="rect">
            <a:avLst/>
          </a:prstGeom>
          <a:ln>
            <a:solidFill>
              <a:srgbClr val="FFFF00"/>
            </a:solidFill>
          </a:ln>
        </p:spPr>
      </p:pic>
      <p:pic>
        <p:nvPicPr>
          <p:cNvPr id="10" name="Image 9">
            <a:extLst>
              <a:ext uri="{FF2B5EF4-FFF2-40B4-BE49-F238E27FC236}">
                <a16:creationId xmlns:a16="http://schemas.microsoft.com/office/drawing/2014/main" id="{4A071521-0605-8241-84AC-EDC95B1977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143909">
            <a:off x="305596" y="4206287"/>
            <a:ext cx="4134617" cy="727693"/>
          </a:xfrm>
          <a:prstGeom prst="rect">
            <a:avLst/>
          </a:prstGeom>
        </p:spPr>
      </p:pic>
      <p:pic>
        <p:nvPicPr>
          <p:cNvPr id="12" name="Image 11">
            <a:extLst>
              <a:ext uri="{FF2B5EF4-FFF2-40B4-BE49-F238E27FC236}">
                <a16:creationId xmlns:a16="http://schemas.microsoft.com/office/drawing/2014/main" id="{450AE825-EE6D-394F-AD07-21422AF944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2557" y="5419635"/>
            <a:ext cx="2040347" cy="875989"/>
          </a:xfrm>
          <a:prstGeom prst="rect">
            <a:avLst/>
          </a:prstGeom>
          <a:ln>
            <a:solidFill>
              <a:srgbClr val="FFFF00"/>
            </a:solidFill>
          </a:ln>
        </p:spPr>
      </p:pic>
      <p:pic>
        <p:nvPicPr>
          <p:cNvPr id="14" name="Image 13">
            <a:extLst>
              <a:ext uri="{FF2B5EF4-FFF2-40B4-BE49-F238E27FC236}">
                <a16:creationId xmlns:a16="http://schemas.microsoft.com/office/drawing/2014/main" id="{0D848E0B-908A-C342-9148-310B594CB5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98502" y="5063544"/>
            <a:ext cx="2184394" cy="794085"/>
          </a:xfrm>
          <a:prstGeom prst="rect">
            <a:avLst/>
          </a:prstGeom>
          <a:ln>
            <a:solidFill>
              <a:srgbClr val="FFFF00"/>
            </a:solidFill>
          </a:ln>
        </p:spPr>
      </p:pic>
    </p:spTree>
    <p:extLst>
      <p:ext uri="{BB962C8B-B14F-4D97-AF65-F5344CB8AC3E}">
        <p14:creationId xmlns:p14="http://schemas.microsoft.com/office/powerpoint/2010/main" val="1797189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1EBE9CB1-2620-C54E-BC35-CA89201B4C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9750"/>
            <a:ext cx="5283200" cy="6544109"/>
          </a:xfrm>
          <a:prstGeom prst="rect">
            <a:avLst/>
          </a:prstGeom>
        </p:spPr>
      </p:pic>
      <p:sp>
        <p:nvSpPr>
          <p:cNvPr id="58" name="ZoneTexte 57">
            <a:extLst>
              <a:ext uri="{FF2B5EF4-FFF2-40B4-BE49-F238E27FC236}">
                <a16:creationId xmlns:a16="http://schemas.microsoft.com/office/drawing/2014/main" id="{A85BFA0A-A940-1349-8798-2D0DBDF42BF7}"/>
              </a:ext>
            </a:extLst>
          </p:cNvPr>
          <p:cNvSpPr txBox="1"/>
          <p:nvPr/>
        </p:nvSpPr>
        <p:spPr>
          <a:xfrm>
            <a:off x="5090160" y="464185"/>
            <a:ext cx="4124960" cy="461665"/>
          </a:xfrm>
          <a:prstGeom prst="rect">
            <a:avLst/>
          </a:prstGeom>
          <a:solidFill>
            <a:schemeClr val="bg1">
              <a:alpha val="63000"/>
            </a:schemeClr>
          </a:solidFill>
          <a:ln>
            <a:solidFill>
              <a:srgbClr val="00FDFF"/>
            </a:solidFill>
          </a:ln>
        </p:spPr>
        <p:txBody>
          <a:bodyPr wrap="square" rtlCol="0">
            <a:spAutoFit/>
          </a:bodyPr>
          <a:lstStyle/>
          <a:p>
            <a:pPr algn="ctr"/>
            <a:r>
              <a:rPr lang="fr-FR" sz="2400" b="1" dirty="0">
                <a:ln w="0"/>
                <a:solidFill>
                  <a:srgbClr val="00FDFF"/>
                </a:solidFill>
                <a:effectLst>
                  <a:outerShdw blurRad="38100" dist="19050" dir="2700000" algn="tl" rotWithShape="0">
                    <a:schemeClr val="dk1">
                      <a:alpha val="40000"/>
                    </a:schemeClr>
                  </a:outerShdw>
                </a:effectLst>
              </a:rPr>
              <a:t>La sève amère de l’hévéa</a:t>
            </a:r>
          </a:p>
        </p:txBody>
      </p:sp>
      <p:sp>
        <p:nvSpPr>
          <p:cNvPr id="59" name="Rectangle 58">
            <a:extLst>
              <a:ext uri="{FF2B5EF4-FFF2-40B4-BE49-F238E27FC236}">
                <a16:creationId xmlns:a16="http://schemas.microsoft.com/office/drawing/2014/main" id="{02223007-6FBD-FF44-8764-380CFE779FE8}"/>
              </a:ext>
            </a:extLst>
          </p:cNvPr>
          <p:cNvSpPr/>
          <p:nvPr/>
        </p:nvSpPr>
        <p:spPr>
          <a:xfrm>
            <a:off x="487680" y="1016925"/>
            <a:ext cx="8656320" cy="1938992"/>
          </a:xfrm>
          <a:prstGeom prst="rect">
            <a:avLst/>
          </a:prstGeom>
          <a:solidFill>
            <a:schemeClr val="bg1">
              <a:alpha val="52000"/>
            </a:schemeClr>
          </a:solidFill>
        </p:spPr>
        <p:txBody>
          <a:bodyPr wrap="square">
            <a:spAutoFit/>
          </a:bodyPr>
          <a:lstStyle/>
          <a:p>
            <a:pPr>
              <a:lnSpc>
                <a:spcPct val="150000"/>
              </a:lnSpc>
              <a:spcAft>
                <a:spcPts val="0"/>
              </a:spcAft>
            </a:pPr>
            <a:r>
              <a:rPr lang="fr-FR" sz="1600" b="1" dirty="0">
                <a:latin typeface="Calibri" panose="020F0502020204030204" pitchFamily="34" charset="0"/>
                <a:ea typeface="SimSun" panose="02010600030101010101" pitchFamily="2" charset="-122"/>
                <a:cs typeface="Arial" panose="020B0604020202020204" pitchFamily="34" charset="0"/>
              </a:rPr>
              <a:t>Introduit en 1897 dans le Tonkin, l’arbre à caoutchouc fait la fortune des planteurs français. Parmi eux, la société Michelin s’est singularisée par ses rendements colossaux et ses méthodes de travail d’une rare brutalité.</a:t>
            </a:r>
          </a:p>
          <a:p>
            <a:pPr>
              <a:lnSpc>
                <a:spcPct val="150000"/>
              </a:lnSpc>
              <a:spcAft>
                <a:spcPts val="0"/>
              </a:spcAft>
            </a:pPr>
            <a:r>
              <a:rPr lang="fr-FR" sz="1600" b="1" dirty="0">
                <a:latin typeface="Calibri" panose="020F0502020204030204" pitchFamily="34" charset="0"/>
                <a:ea typeface="SimSun" panose="02010600030101010101" pitchFamily="2" charset="-122"/>
                <a:cs typeface="Arial" panose="020B0604020202020204" pitchFamily="34" charset="0"/>
              </a:rPr>
              <a:t>En métropole, le livre </a:t>
            </a:r>
            <a:r>
              <a:rPr lang="fr-FR" sz="1600" b="1" u="sng" dirty="0">
                <a:latin typeface="Calibri" panose="020F0502020204030204" pitchFamily="34" charset="0"/>
                <a:ea typeface="SimSun" panose="02010600030101010101" pitchFamily="2" charset="-122"/>
                <a:cs typeface="Arial" panose="020B0604020202020204" pitchFamily="34" charset="0"/>
              </a:rPr>
              <a:t>Les Jauniers</a:t>
            </a:r>
            <a:r>
              <a:rPr lang="fr-FR" sz="1600" b="1" dirty="0">
                <a:latin typeface="Calibri" panose="020F0502020204030204" pitchFamily="34" charset="0"/>
                <a:ea typeface="SimSun" panose="02010600030101010101" pitchFamily="2" charset="-122"/>
                <a:cs typeface="Arial" panose="020B0604020202020204" pitchFamily="34" charset="0"/>
              </a:rPr>
              <a:t> de Paul Monet critique ce trafic de « chair jaune » et l’esprit de lucre des entrepreneurs français, désireux de trouver une main d’œuvre toujours plus servile…</a:t>
            </a:r>
          </a:p>
        </p:txBody>
      </p:sp>
      <p:pic>
        <p:nvPicPr>
          <p:cNvPr id="61" name="Image 60">
            <a:extLst>
              <a:ext uri="{FF2B5EF4-FFF2-40B4-BE49-F238E27FC236}">
                <a16:creationId xmlns:a16="http://schemas.microsoft.com/office/drawing/2014/main" id="{A2B7CFA1-BB3C-A244-9E0A-817C9EB9D1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434715">
            <a:off x="6637619" y="3535565"/>
            <a:ext cx="1828800" cy="2895600"/>
          </a:xfrm>
          <a:prstGeom prst="rect">
            <a:avLst/>
          </a:prstGeom>
          <a:ln>
            <a:solidFill>
              <a:srgbClr val="00FDFF"/>
            </a:solidFill>
          </a:ln>
        </p:spPr>
      </p:pic>
    </p:spTree>
    <p:extLst>
      <p:ext uri="{BB962C8B-B14F-4D97-AF65-F5344CB8AC3E}">
        <p14:creationId xmlns:p14="http://schemas.microsoft.com/office/powerpoint/2010/main" val="1106751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8DB7FD-9676-3647-B4A8-549FC90611B3}"/>
              </a:ext>
            </a:extLst>
          </p:cNvPr>
          <p:cNvSpPr/>
          <p:nvPr/>
        </p:nvSpPr>
        <p:spPr>
          <a:xfrm>
            <a:off x="203200" y="129411"/>
            <a:ext cx="8818880" cy="1815882"/>
          </a:xfrm>
          <a:prstGeom prst="rect">
            <a:avLst/>
          </a:prstGeom>
        </p:spPr>
        <p:txBody>
          <a:bodyPr wrap="square">
            <a:spAutoFit/>
          </a:bodyPr>
          <a:lstStyle/>
          <a:p>
            <a:pPr>
              <a:spcAft>
                <a:spcPts val="0"/>
              </a:spcAft>
            </a:pPr>
            <a:r>
              <a:rPr lang="fr-FR" sz="1600" b="1" dirty="0">
                <a:latin typeface="Calibri" panose="020F0502020204030204" pitchFamily="34" charset="0"/>
                <a:ea typeface="SimSun" panose="02010600030101010101" pitchFamily="2" charset="-122"/>
                <a:cs typeface="Arial" panose="020B0604020202020204" pitchFamily="34" charset="0"/>
              </a:rPr>
              <a:t>Des contrats de travail léonins : On promet le paradis aux « coolies » (travailleurs agricoles asiatiques) mais ils découvrent l’enfer. Des contrats de travail de trois ans ne pouvant être rompus. Des conditions de travail insupportables. Salaire 15 fois inférieur à celui de la métropole, 17% de décès, 20% d’entre eux tentent de s’enfuir. Châtiments corporels : pantalons baissés en public, déchirure des voûtes plantaires à coups de bâton, cachots, chaînes, privation de nourriture, fouet. Plusieurs dirigeants de Michelin sont assassinés, les meurtriers sont incarcérés puis « suicidés » dans leur prison. En 1975, Michelin est expulsé du Vietnam et ses biens sont confisqués par le gouvernement communiste.</a:t>
            </a:r>
          </a:p>
        </p:txBody>
      </p:sp>
      <p:pic>
        <p:nvPicPr>
          <p:cNvPr id="4" name="Image 3">
            <a:extLst>
              <a:ext uri="{FF2B5EF4-FFF2-40B4-BE49-F238E27FC236}">
                <a16:creationId xmlns:a16="http://schemas.microsoft.com/office/drawing/2014/main" id="{1896CC4C-3A77-3E4C-B76A-0747C0EC0F5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25741" y="3667760"/>
            <a:ext cx="4876800" cy="2743200"/>
          </a:xfrm>
          <a:prstGeom prst="rect">
            <a:avLst/>
          </a:prstGeom>
          <a:ln>
            <a:solidFill>
              <a:srgbClr val="00FDFF"/>
            </a:solidFill>
          </a:ln>
        </p:spPr>
      </p:pic>
      <p:pic>
        <p:nvPicPr>
          <p:cNvPr id="8" name="Image 7">
            <a:extLst>
              <a:ext uri="{FF2B5EF4-FFF2-40B4-BE49-F238E27FC236}">
                <a16:creationId xmlns:a16="http://schemas.microsoft.com/office/drawing/2014/main" id="{50966995-AEE3-084A-9577-3975577CFD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480" y="2202732"/>
            <a:ext cx="3302000" cy="4318000"/>
          </a:xfrm>
          <a:prstGeom prst="rect">
            <a:avLst/>
          </a:prstGeom>
          <a:ln>
            <a:solidFill>
              <a:srgbClr val="00FDFF"/>
            </a:solidFill>
          </a:ln>
        </p:spPr>
      </p:pic>
    </p:spTree>
    <p:extLst>
      <p:ext uri="{BB962C8B-B14F-4D97-AF65-F5344CB8AC3E}">
        <p14:creationId xmlns:p14="http://schemas.microsoft.com/office/powerpoint/2010/main" val="1509740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0B8C7369-215F-534D-97D6-7B1B5FE532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39557" y="4598126"/>
            <a:ext cx="4582415" cy="2085586"/>
          </a:xfrm>
          <a:prstGeom prst="rect">
            <a:avLst/>
          </a:prstGeom>
          <a:ln>
            <a:solidFill>
              <a:srgbClr val="00FDFF"/>
            </a:solidFill>
          </a:ln>
        </p:spPr>
      </p:pic>
      <p:pic>
        <p:nvPicPr>
          <p:cNvPr id="19" name="Image 18">
            <a:extLst>
              <a:ext uri="{FF2B5EF4-FFF2-40B4-BE49-F238E27FC236}">
                <a16:creationId xmlns:a16="http://schemas.microsoft.com/office/drawing/2014/main" id="{AB93804E-F8CF-DA4C-A9D2-A8341D30D8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295" y="121463"/>
            <a:ext cx="2496276" cy="2920990"/>
          </a:xfrm>
          <a:prstGeom prst="rect">
            <a:avLst/>
          </a:prstGeom>
          <a:ln>
            <a:solidFill>
              <a:srgbClr val="00FDFF"/>
            </a:solidFill>
          </a:ln>
        </p:spPr>
      </p:pic>
      <p:pic>
        <p:nvPicPr>
          <p:cNvPr id="41" name="Image 40">
            <a:extLst>
              <a:ext uri="{FF2B5EF4-FFF2-40B4-BE49-F238E27FC236}">
                <a16:creationId xmlns:a16="http://schemas.microsoft.com/office/drawing/2014/main" id="{4222D263-3E10-9747-AD4B-A86D286E09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295" y="4022514"/>
            <a:ext cx="4220574" cy="2658963"/>
          </a:xfrm>
          <a:prstGeom prst="rect">
            <a:avLst/>
          </a:prstGeom>
          <a:ln>
            <a:solidFill>
              <a:srgbClr val="00FDFF"/>
            </a:solidFill>
          </a:ln>
        </p:spPr>
      </p:pic>
      <p:pic>
        <p:nvPicPr>
          <p:cNvPr id="51" name="Image 50">
            <a:extLst>
              <a:ext uri="{FF2B5EF4-FFF2-40B4-BE49-F238E27FC236}">
                <a16:creationId xmlns:a16="http://schemas.microsoft.com/office/drawing/2014/main" id="{4924E829-E3F0-C14A-96A4-8A9E1561358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85440" y="121463"/>
            <a:ext cx="6136532" cy="2633780"/>
          </a:xfrm>
          <a:prstGeom prst="rect">
            <a:avLst/>
          </a:prstGeom>
          <a:ln>
            <a:solidFill>
              <a:srgbClr val="00FDFF"/>
            </a:solidFill>
          </a:ln>
        </p:spPr>
      </p:pic>
      <p:sp>
        <p:nvSpPr>
          <p:cNvPr id="28" name="Rectangle 27">
            <a:extLst>
              <a:ext uri="{FF2B5EF4-FFF2-40B4-BE49-F238E27FC236}">
                <a16:creationId xmlns:a16="http://schemas.microsoft.com/office/drawing/2014/main" id="{C7D0568C-E792-BD40-B25F-F4C5B51BB884}"/>
              </a:ext>
            </a:extLst>
          </p:cNvPr>
          <p:cNvSpPr/>
          <p:nvPr/>
        </p:nvSpPr>
        <p:spPr>
          <a:xfrm>
            <a:off x="1612422" y="3335654"/>
            <a:ext cx="7409550" cy="1061829"/>
          </a:xfrm>
          <a:prstGeom prst="rect">
            <a:avLst/>
          </a:prstGeom>
          <a:solidFill>
            <a:schemeClr val="bg1">
              <a:alpha val="66000"/>
            </a:schemeClr>
          </a:solidFill>
        </p:spPr>
        <p:txBody>
          <a:bodyPr wrap="square">
            <a:spAutoFit/>
          </a:bodyPr>
          <a:lstStyle/>
          <a:p>
            <a:pPr>
              <a:lnSpc>
                <a:spcPct val="150000"/>
              </a:lnSpc>
              <a:spcAft>
                <a:spcPts val="0"/>
              </a:spcAft>
            </a:pPr>
            <a:r>
              <a:rPr lang="fr-FR" sz="1400" b="1" dirty="0">
                <a:latin typeface="Calibri" panose="020F0502020204030204" pitchFamily="34" charset="0"/>
                <a:ea typeface="SimSun" panose="02010600030101010101" pitchFamily="2" charset="-122"/>
                <a:cs typeface="Arial" panose="020B0604020202020204" pitchFamily="34" charset="0"/>
              </a:rPr>
              <a:t>Lassée de la vie mondaine parisienne… parle couramment le vietnamien, 2000 hectares avec un dispensaire, une église, une école maternelle et élémentaire, un cinéma et un théâtre</a:t>
            </a:r>
          </a:p>
          <a:p>
            <a:pPr>
              <a:lnSpc>
                <a:spcPct val="150000"/>
              </a:lnSpc>
              <a:spcAft>
                <a:spcPts val="0"/>
              </a:spcAft>
            </a:pPr>
            <a:r>
              <a:rPr lang="fr-FR" sz="1400" b="1" dirty="0">
                <a:latin typeface="Calibri" panose="020F0502020204030204" pitchFamily="34" charset="0"/>
                <a:ea typeface="SimSun" panose="02010600030101010101" pitchFamily="2" charset="-122"/>
                <a:cs typeface="Arial" panose="020B0604020202020204" pitchFamily="34" charset="0"/>
              </a:rPr>
              <a:t>= </a:t>
            </a:r>
            <a:r>
              <a:rPr lang="fr-FR" sz="1400" b="1" dirty="0">
                <a:solidFill>
                  <a:srgbClr val="00FDFF"/>
                </a:solidFill>
                <a:latin typeface="Calibri" panose="020F0502020204030204" pitchFamily="34" charset="0"/>
                <a:ea typeface="SimSun" panose="02010600030101010101" pitchFamily="2" charset="-122"/>
                <a:cs typeface="Arial" panose="020B0604020202020204" pitchFamily="34" charset="0"/>
              </a:rPr>
              <a:t>Bienfaits de la colonisation, mise en culture des territoires sauvages</a:t>
            </a:r>
            <a:endParaRPr lang="fr-FR" sz="1200" b="1" dirty="0">
              <a:solidFill>
                <a:srgbClr val="00FDFF"/>
              </a:solidFill>
              <a:latin typeface="Calibri" panose="020F0502020204030204" pitchFamily="34" charset="0"/>
              <a:ea typeface="SimSun" panose="02010600030101010101" pitchFamily="2" charset="-122"/>
              <a:cs typeface="Arial" panose="020B0604020202020204" pitchFamily="34" charset="0"/>
            </a:endParaRPr>
          </a:p>
        </p:txBody>
      </p:sp>
      <p:sp>
        <p:nvSpPr>
          <p:cNvPr id="30" name="ZoneTexte 29">
            <a:extLst>
              <a:ext uri="{FF2B5EF4-FFF2-40B4-BE49-F238E27FC236}">
                <a16:creationId xmlns:a16="http://schemas.microsoft.com/office/drawing/2014/main" id="{8FB8EDB9-A84B-B24C-8942-A85244E674DB}"/>
              </a:ext>
            </a:extLst>
          </p:cNvPr>
          <p:cNvSpPr txBox="1"/>
          <p:nvPr/>
        </p:nvSpPr>
        <p:spPr>
          <a:xfrm>
            <a:off x="116295" y="4022514"/>
            <a:ext cx="869225" cy="369332"/>
          </a:xfrm>
          <a:prstGeom prst="rect">
            <a:avLst/>
          </a:prstGeom>
          <a:solidFill>
            <a:schemeClr val="bg1">
              <a:alpha val="57000"/>
            </a:schemeClr>
          </a:solidFill>
        </p:spPr>
        <p:txBody>
          <a:bodyPr wrap="square" rtlCol="0">
            <a:spAutoFit/>
          </a:bodyPr>
          <a:lstStyle/>
          <a:p>
            <a:r>
              <a:rPr lang="fr-FR" b="1" dirty="0"/>
              <a:t>église</a:t>
            </a:r>
          </a:p>
        </p:txBody>
      </p:sp>
      <p:sp>
        <p:nvSpPr>
          <p:cNvPr id="32" name="ZoneTexte 31">
            <a:extLst>
              <a:ext uri="{FF2B5EF4-FFF2-40B4-BE49-F238E27FC236}">
                <a16:creationId xmlns:a16="http://schemas.microsoft.com/office/drawing/2014/main" id="{A920DC86-6FF3-3949-84AE-2113AF3FFB70}"/>
              </a:ext>
            </a:extLst>
          </p:cNvPr>
          <p:cNvSpPr txBox="1"/>
          <p:nvPr/>
        </p:nvSpPr>
        <p:spPr>
          <a:xfrm>
            <a:off x="7640321" y="4599281"/>
            <a:ext cx="1381652" cy="369332"/>
          </a:xfrm>
          <a:prstGeom prst="rect">
            <a:avLst/>
          </a:prstGeom>
          <a:solidFill>
            <a:schemeClr val="bg1">
              <a:alpha val="57000"/>
            </a:schemeClr>
          </a:solidFill>
        </p:spPr>
        <p:txBody>
          <a:bodyPr wrap="square" rtlCol="0">
            <a:spAutoFit/>
          </a:bodyPr>
          <a:lstStyle/>
          <a:p>
            <a:pPr algn="r"/>
            <a:r>
              <a:rPr lang="fr-FR" b="1" dirty="0"/>
              <a:t>dispensaire</a:t>
            </a:r>
          </a:p>
        </p:txBody>
      </p:sp>
      <p:sp>
        <p:nvSpPr>
          <p:cNvPr id="34" name="ZoneTexte 33">
            <a:extLst>
              <a:ext uri="{FF2B5EF4-FFF2-40B4-BE49-F238E27FC236}">
                <a16:creationId xmlns:a16="http://schemas.microsoft.com/office/drawing/2014/main" id="{24C7DEC2-BD92-1447-95F5-F27DF911A411}"/>
              </a:ext>
            </a:extLst>
          </p:cNvPr>
          <p:cNvSpPr txBox="1"/>
          <p:nvPr/>
        </p:nvSpPr>
        <p:spPr>
          <a:xfrm>
            <a:off x="110455" y="2673121"/>
            <a:ext cx="2502116" cy="338554"/>
          </a:xfrm>
          <a:prstGeom prst="rect">
            <a:avLst/>
          </a:prstGeom>
          <a:solidFill>
            <a:schemeClr val="bg1">
              <a:alpha val="57000"/>
            </a:schemeClr>
          </a:solidFill>
        </p:spPr>
        <p:txBody>
          <a:bodyPr wrap="square" rtlCol="0">
            <a:spAutoFit/>
          </a:bodyPr>
          <a:lstStyle/>
          <a:p>
            <a:pPr algn="r"/>
            <a:r>
              <a:rPr lang="fr-FR" sz="1600" b="1" dirty="0"/>
              <a:t>Marquise de la Souchère</a:t>
            </a:r>
          </a:p>
        </p:txBody>
      </p:sp>
      <p:sp>
        <p:nvSpPr>
          <p:cNvPr id="36" name="ZoneTexte 35">
            <a:extLst>
              <a:ext uri="{FF2B5EF4-FFF2-40B4-BE49-F238E27FC236}">
                <a16:creationId xmlns:a16="http://schemas.microsoft.com/office/drawing/2014/main" id="{1FB253D3-DC3F-5147-9D28-702FFE0B6376}"/>
              </a:ext>
            </a:extLst>
          </p:cNvPr>
          <p:cNvSpPr txBox="1"/>
          <p:nvPr/>
        </p:nvSpPr>
        <p:spPr>
          <a:xfrm>
            <a:off x="3291840" y="135835"/>
            <a:ext cx="5730132" cy="338554"/>
          </a:xfrm>
          <a:prstGeom prst="rect">
            <a:avLst/>
          </a:prstGeom>
          <a:solidFill>
            <a:schemeClr val="bg1">
              <a:alpha val="57000"/>
            </a:schemeClr>
          </a:solidFill>
        </p:spPr>
        <p:txBody>
          <a:bodyPr wrap="square" rtlCol="0">
            <a:spAutoFit/>
          </a:bodyPr>
          <a:lstStyle/>
          <a:p>
            <a:pPr algn="r"/>
            <a:r>
              <a:rPr lang="fr-FR" sz="1600" b="1" dirty="0"/>
              <a:t>1922 Vice-présidente du syndicat des planteurs de caoutchouc</a:t>
            </a:r>
          </a:p>
        </p:txBody>
      </p:sp>
      <p:sp>
        <p:nvSpPr>
          <p:cNvPr id="38" name="ZoneTexte 37">
            <a:extLst>
              <a:ext uri="{FF2B5EF4-FFF2-40B4-BE49-F238E27FC236}">
                <a16:creationId xmlns:a16="http://schemas.microsoft.com/office/drawing/2014/main" id="{21460AF6-C14D-AF46-B38E-6FDBCB45C854}"/>
              </a:ext>
            </a:extLst>
          </p:cNvPr>
          <p:cNvSpPr txBox="1"/>
          <p:nvPr/>
        </p:nvSpPr>
        <p:spPr>
          <a:xfrm>
            <a:off x="6367927" y="2924095"/>
            <a:ext cx="2814320" cy="369332"/>
          </a:xfrm>
          <a:prstGeom prst="rect">
            <a:avLst/>
          </a:prstGeom>
          <a:solidFill>
            <a:schemeClr val="bg1">
              <a:alpha val="63000"/>
            </a:schemeClr>
          </a:solidFill>
          <a:ln>
            <a:solidFill>
              <a:srgbClr val="00FDFF"/>
            </a:solidFill>
          </a:ln>
        </p:spPr>
        <p:txBody>
          <a:bodyPr wrap="square" rtlCol="0">
            <a:spAutoFit/>
          </a:bodyPr>
          <a:lstStyle/>
          <a:p>
            <a:pPr algn="ctr"/>
            <a:r>
              <a:rPr lang="fr-FR" b="1" dirty="0">
                <a:ln w="0"/>
                <a:solidFill>
                  <a:srgbClr val="00FDFF"/>
                </a:solidFill>
                <a:effectLst>
                  <a:outerShdw blurRad="38100" dist="19050" dir="2700000" algn="tl" rotWithShape="0">
                    <a:schemeClr val="dk1">
                      <a:alpha val="40000"/>
                    </a:schemeClr>
                  </a:outerShdw>
                </a:effectLst>
              </a:rPr>
              <a:t>La « princesse de l’hévéa »</a:t>
            </a:r>
          </a:p>
        </p:txBody>
      </p:sp>
    </p:spTree>
    <p:extLst>
      <p:ext uri="{BB962C8B-B14F-4D97-AF65-F5344CB8AC3E}">
        <p14:creationId xmlns:p14="http://schemas.microsoft.com/office/powerpoint/2010/main" val="2774823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0062307-A188-D549-A510-ADDEBD2BAFFF}"/>
              </a:ext>
            </a:extLst>
          </p:cNvPr>
          <p:cNvSpPr txBox="1"/>
          <p:nvPr/>
        </p:nvSpPr>
        <p:spPr>
          <a:xfrm>
            <a:off x="178175" y="255948"/>
            <a:ext cx="8691009" cy="369332"/>
          </a:xfrm>
          <a:prstGeom prst="rect">
            <a:avLst/>
          </a:prstGeom>
          <a:solidFill>
            <a:schemeClr val="bg1"/>
          </a:solidFill>
          <a:ln>
            <a:solidFill>
              <a:srgbClr val="00FDFF"/>
            </a:solidFill>
          </a:ln>
        </p:spPr>
        <p:txBody>
          <a:bodyPr wrap="square" rtlCol="0">
            <a:spAutoFit/>
          </a:bodyPr>
          <a:lstStyle/>
          <a:p>
            <a:pPr algn="ctr"/>
            <a:r>
              <a:rPr lang="fr-FR" b="1" dirty="0"/>
              <a:t>XIX</a:t>
            </a:r>
            <a:r>
              <a:rPr lang="fr-FR" b="1" baseline="30000" dirty="0"/>
              <a:t>ème</a:t>
            </a:r>
            <a:r>
              <a:rPr lang="fr-FR" b="1" dirty="0"/>
              <a:t> siècle : mise en place de </a:t>
            </a:r>
            <a:r>
              <a:rPr lang="fr-FR" b="1" dirty="0">
                <a:solidFill>
                  <a:srgbClr val="FFFF00"/>
                </a:solidFill>
              </a:rPr>
              <a:t>plantations</a:t>
            </a:r>
            <a:endParaRPr lang="fr-FR" b="1" i="1" dirty="0">
              <a:solidFill>
                <a:srgbClr val="FFFF00"/>
              </a:solidFill>
            </a:endParaRPr>
          </a:p>
        </p:txBody>
      </p:sp>
      <p:sp>
        <p:nvSpPr>
          <p:cNvPr id="3" name="Rectangle 2">
            <a:extLst>
              <a:ext uri="{FF2B5EF4-FFF2-40B4-BE49-F238E27FC236}">
                <a16:creationId xmlns:a16="http://schemas.microsoft.com/office/drawing/2014/main" id="{D29965C0-9778-A84D-95A9-7B7B194F3C8B}"/>
              </a:ext>
            </a:extLst>
          </p:cNvPr>
          <p:cNvSpPr/>
          <p:nvPr/>
        </p:nvSpPr>
        <p:spPr>
          <a:xfrm>
            <a:off x="178174" y="963788"/>
            <a:ext cx="8691009" cy="2031325"/>
          </a:xfrm>
          <a:prstGeom prst="rect">
            <a:avLst/>
          </a:prstGeom>
        </p:spPr>
        <p:txBody>
          <a:bodyPr wrap="square">
            <a:spAutoFit/>
          </a:bodyPr>
          <a:lstStyle/>
          <a:p>
            <a:r>
              <a:rPr lang="fr-FR" b="1" dirty="0"/>
              <a:t>La </a:t>
            </a:r>
            <a:r>
              <a:rPr lang="fr-FR" b="1" dirty="0">
                <a:solidFill>
                  <a:srgbClr val="FFFF00"/>
                </a:solidFill>
              </a:rPr>
              <a:t>canne à sucre </a:t>
            </a:r>
            <a:r>
              <a:rPr lang="fr-FR" b="1" dirty="0"/>
              <a:t>: originaire d’Inde et de Chine ; les Perses l’amènent en Méditerranée orientale au VI</a:t>
            </a:r>
            <a:r>
              <a:rPr lang="fr-FR" b="1" baseline="30000" dirty="0"/>
              <a:t>ème</a:t>
            </a:r>
            <a:r>
              <a:rPr lang="fr-FR" b="1" dirty="0"/>
              <a:t>, les Arabes en Afrique du nord au VII</a:t>
            </a:r>
            <a:r>
              <a:rPr lang="fr-FR" b="1" baseline="30000" dirty="0"/>
              <a:t>ème</a:t>
            </a:r>
            <a:r>
              <a:rPr lang="fr-FR" b="1" dirty="0"/>
              <a:t>, Espagnols et Portugais en Afrique et en Amérique au XV</a:t>
            </a:r>
            <a:r>
              <a:rPr lang="fr-FR" b="1" baseline="30000" dirty="0"/>
              <a:t>ème</a:t>
            </a:r>
            <a:r>
              <a:rPr lang="fr-FR" b="1" dirty="0"/>
              <a:t>. Elle nécessite un climat chaud et un sol humide.</a:t>
            </a:r>
          </a:p>
          <a:p>
            <a:r>
              <a:rPr lang="fr-FR" b="1" dirty="0"/>
              <a:t>Juste avant la coupe il faut une période sèche pour concentrer le saccharose, puis on brûle les cannes pour une coupe plus facile. Il faut ensuite récolter en moins de 36 heures, la broyer, cela donne un liquide qui, cristallisé, donne le sucre. Le résidu est la mélasse qui, distillée et fermentée, donne le rhum.</a:t>
            </a:r>
          </a:p>
        </p:txBody>
      </p:sp>
      <p:pic>
        <p:nvPicPr>
          <p:cNvPr id="5" name="Image 4">
            <a:extLst>
              <a:ext uri="{FF2B5EF4-FFF2-40B4-BE49-F238E27FC236}">
                <a16:creationId xmlns:a16="http://schemas.microsoft.com/office/drawing/2014/main" id="{F8FDF575-A301-B143-BF71-CCA6EC2A13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4428" y="3183125"/>
            <a:ext cx="2399532" cy="1599688"/>
          </a:xfrm>
          <a:prstGeom prst="rect">
            <a:avLst/>
          </a:prstGeom>
          <a:ln>
            <a:solidFill>
              <a:srgbClr val="FFFF00"/>
            </a:solidFill>
          </a:ln>
        </p:spPr>
      </p:pic>
      <p:pic>
        <p:nvPicPr>
          <p:cNvPr id="6" name="Image 5">
            <a:extLst>
              <a:ext uri="{FF2B5EF4-FFF2-40B4-BE49-F238E27FC236}">
                <a16:creationId xmlns:a16="http://schemas.microsoft.com/office/drawing/2014/main" id="{A1896364-C7AB-DA4C-9A89-AEEB6843E5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1537" y="3361581"/>
            <a:ext cx="1630597" cy="1084347"/>
          </a:xfrm>
          <a:prstGeom prst="rect">
            <a:avLst/>
          </a:prstGeom>
          <a:ln>
            <a:solidFill>
              <a:srgbClr val="FFFF00"/>
            </a:solidFill>
          </a:ln>
        </p:spPr>
      </p:pic>
      <p:pic>
        <p:nvPicPr>
          <p:cNvPr id="7" name="Image 6">
            <a:extLst>
              <a:ext uri="{FF2B5EF4-FFF2-40B4-BE49-F238E27FC236}">
                <a16:creationId xmlns:a16="http://schemas.microsoft.com/office/drawing/2014/main" id="{624E1094-7CDA-254B-B747-2D62A64251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48850" y="3202167"/>
            <a:ext cx="2091558" cy="1112531"/>
          </a:xfrm>
          <a:prstGeom prst="rect">
            <a:avLst/>
          </a:prstGeom>
          <a:ln>
            <a:solidFill>
              <a:srgbClr val="FFFF00"/>
            </a:solidFill>
          </a:ln>
        </p:spPr>
      </p:pic>
      <p:pic>
        <p:nvPicPr>
          <p:cNvPr id="9" name="Image 8">
            <a:extLst>
              <a:ext uri="{FF2B5EF4-FFF2-40B4-BE49-F238E27FC236}">
                <a16:creationId xmlns:a16="http://schemas.microsoft.com/office/drawing/2014/main" id="{4E404E62-5EE3-1D4C-9850-2203577C83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73263" y="3083447"/>
            <a:ext cx="2102731" cy="1453785"/>
          </a:xfrm>
          <a:prstGeom prst="rect">
            <a:avLst/>
          </a:prstGeom>
          <a:ln>
            <a:solidFill>
              <a:srgbClr val="FFFF00"/>
            </a:solidFill>
          </a:ln>
        </p:spPr>
      </p:pic>
      <p:pic>
        <p:nvPicPr>
          <p:cNvPr id="11" name="Image 10">
            <a:extLst>
              <a:ext uri="{FF2B5EF4-FFF2-40B4-BE49-F238E27FC236}">
                <a16:creationId xmlns:a16="http://schemas.microsoft.com/office/drawing/2014/main" id="{CA4B08D8-6A17-C44C-8A2C-3F83472585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79614" y="5244904"/>
            <a:ext cx="1654980" cy="1100562"/>
          </a:xfrm>
          <a:prstGeom prst="rect">
            <a:avLst/>
          </a:prstGeom>
          <a:ln>
            <a:solidFill>
              <a:srgbClr val="FFFF00"/>
            </a:solidFill>
          </a:ln>
        </p:spPr>
      </p:pic>
      <p:pic>
        <p:nvPicPr>
          <p:cNvPr id="16" name="Image 15">
            <a:extLst>
              <a:ext uri="{FF2B5EF4-FFF2-40B4-BE49-F238E27FC236}">
                <a16:creationId xmlns:a16="http://schemas.microsoft.com/office/drawing/2014/main" id="{47FA5238-01F8-934C-BBD4-20537B629E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98567" y="5032733"/>
            <a:ext cx="1524904" cy="1524904"/>
          </a:xfrm>
          <a:prstGeom prst="rect">
            <a:avLst/>
          </a:prstGeom>
          <a:ln>
            <a:solidFill>
              <a:srgbClr val="FFFF00"/>
            </a:solidFill>
          </a:ln>
        </p:spPr>
      </p:pic>
      <p:cxnSp>
        <p:nvCxnSpPr>
          <p:cNvPr id="8" name="Connecteur droit avec flèche 7">
            <a:extLst>
              <a:ext uri="{FF2B5EF4-FFF2-40B4-BE49-F238E27FC236}">
                <a16:creationId xmlns:a16="http://schemas.microsoft.com/office/drawing/2014/main" id="{ECA76147-CE44-4D45-9C57-ED1CF6968B59}"/>
              </a:ext>
            </a:extLst>
          </p:cNvPr>
          <p:cNvCxnSpPr>
            <a:stCxn id="9" idx="2"/>
            <a:endCxn id="11" idx="0"/>
          </p:cNvCxnSpPr>
          <p:nvPr/>
        </p:nvCxnSpPr>
        <p:spPr>
          <a:xfrm flipH="1">
            <a:off x="7107104" y="4537232"/>
            <a:ext cx="617525" cy="707672"/>
          </a:xfrm>
          <a:prstGeom prst="straightConnector1">
            <a:avLst/>
          </a:prstGeom>
          <a:ln w="3492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8580041B-2B91-BC4C-B1E1-CEFFA6305745}"/>
              </a:ext>
            </a:extLst>
          </p:cNvPr>
          <p:cNvCxnSpPr>
            <a:cxnSpLocks/>
            <a:stCxn id="9" idx="2"/>
            <a:endCxn id="16" idx="3"/>
          </p:cNvCxnSpPr>
          <p:nvPr/>
        </p:nvCxnSpPr>
        <p:spPr>
          <a:xfrm flipH="1">
            <a:off x="4323471" y="4537232"/>
            <a:ext cx="3401158" cy="1257953"/>
          </a:xfrm>
          <a:prstGeom prst="straightConnector1">
            <a:avLst/>
          </a:prstGeom>
          <a:ln w="34925">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CBFF91A4-9671-7B45-8C1E-C4BB99A442D8}"/>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7333" b="90000" l="10000" r="90000"/>
                    </a14:imgEffect>
                  </a14:imgLayer>
                </a14:imgProps>
              </a:ext>
              <a:ext uri="{28A0092B-C50C-407E-A947-70E740481C1C}">
                <a14:useLocalDpi xmlns:a14="http://schemas.microsoft.com/office/drawing/2010/main"/>
              </a:ext>
            </a:extLst>
          </a:blip>
          <a:srcRect l="33293" t="6425" r="39558" b="7630"/>
          <a:stretch/>
        </p:blipFill>
        <p:spPr>
          <a:xfrm>
            <a:off x="5723784" y="4614550"/>
            <a:ext cx="678688" cy="2148510"/>
          </a:xfrm>
          <a:prstGeom prst="rect">
            <a:avLst/>
          </a:prstGeom>
        </p:spPr>
      </p:pic>
    </p:spTree>
    <p:extLst>
      <p:ext uri="{BB962C8B-B14F-4D97-AF65-F5344CB8AC3E}">
        <p14:creationId xmlns:p14="http://schemas.microsoft.com/office/powerpoint/2010/main" val="2082936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9">
            <a:extLst>
              <a:ext uri="{FF2B5EF4-FFF2-40B4-BE49-F238E27FC236}">
                <a16:creationId xmlns:a16="http://schemas.microsoft.com/office/drawing/2014/main" id="{A61EB22B-B3AE-9742-8091-34D78ECB65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174" y="725608"/>
            <a:ext cx="6997326" cy="4659258"/>
          </a:xfrm>
          <a:prstGeom prst="rect">
            <a:avLst/>
          </a:prstGeom>
          <a:ln>
            <a:solidFill>
              <a:schemeClr val="tx1"/>
            </a:solidFill>
          </a:ln>
        </p:spPr>
      </p:pic>
      <p:sp>
        <p:nvSpPr>
          <p:cNvPr id="2" name="ZoneTexte 1">
            <a:extLst>
              <a:ext uri="{FF2B5EF4-FFF2-40B4-BE49-F238E27FC236}">
                <a16:creationId xmlns:a16="http://schemas.microsoft.com/office/drawing/2014/main" id="{70062307-A188-D549-A510-ADDEBD2BAFFF}"/>
              </a:ext>
            </a:extLst>
          </p:cNvPr>
          <p:cNvSpPr txBox="1"/>
          <p:nvPr/>
        </p:nvSpPr>
        <p:spPr>
          <a:xfrm>
            <a:off x="178175" y="255948"/>
            <a:ext cx="8691009" cy="369332"/>
          </a:xfrm>
          <a:prstGeom prst="rect">
            <a:avLst/>
          </a:prstGeom>
          <a:solidFill>
            <a:schemeClr val="bg1"/>
          </a:solidFill>
          <a:ln>
            <a:solidFill>
              <a:srgbClr val="00FDFF"/>
            </a:solidFill>
          </a:ln>
        </p:spPr>
        <p:txBody>
          <a:bodyPr wrap="square" rtlCol="0">
            <a:spAutoFit/>
          </a:bodyPr>
          <a:lstStyle/>
          <a:p>
            <a:pPr algn="ctr"/>
            <a:r>
              <a:rPr lang="fr-FR" b="1" dirty="0"/>
              <a:t>XIX</a:t>
            </a:r>
            <a:r>
              <a:rPr lang="fr-FR" b="1" baseline="30000" dirty="0"/>
              <a:t>ème</a:t>
            </a:r>
            <a:r>
              <a:rPr lang="fr-FR" b="1" dirty="0"/>
              <a:t> siècle : mise en place de </a:t>
            </a:r>
            <a:r>
              <a:rPr lang="fr-FR" b="1" dirty="0">
                <a:solidFill>
                  <a:srgbClr val="FFFF00"/>
                </a:solidFill>
              </a:rPr>
              <a:t>plantations</a:t>
            </a:r>
            <a:endParaRPr lang="fr-FR" b="1" i="1" dirty="0">
              <a:solidFill>
                <a:srgbClr val="FFFF00"/>
              </a:solidFill>
            </a:endParaRPr>
          </a:p>
        </p:txBody>
      </p:sp>
      <p:sp>
        <p:nvSpPr>
          <p:cNvPr id="3" name="Rectangle 2">
            <a:extLst>
              <a:ext uri="{FF2B5EF4-FFF2-40B4-BE49-F238E27FC236}">
                <a16:creationId xmlns:a16="http://schemas.microsoft.com/office/drawing/2014/main" id="{D29965C0-9778-A84D-95A9-7B7B194F3C8B}"/>
              </a:ext>
            </a:extLst>
          </p:cNvPr>
          <p:cNvSpPr/>
          <p:nvPr/>
        </p:nvSpPr>
        <p:spPr>
          <a:xfrm>
            <a:off x="178174" y="1006187"/>
            <a:ext cx="872413" cy="378629"/>
          </a:xfrm>
          <a:prstGeom prst="rect">
            <a:avLst/>
          </a:prstGeom>
          <a:solidFill>
            <a:schemeClr val="bg1">
              <a:alpha val="21000"/>
            </a:schemeClr>
          </a:solidFill>
        </p:spPr>
        <p:txBody>
          <a:bodyPr wrap="square">
            <a:spAutoFit/>
          </a:bodyPr>
          <a:lstStyle/>
          <a:p>
            <a:r>
              <a:rPr lang="fr-FR" b="1" dirty="0"/>
              <a:t>Le </a:t>
            </a:r>
            <a:r>
              <a:rPr lang="fr-FR" b="1" dirty="0">
                <a:solidFill>
                  <a:srgbClr val="FFFF00"/>
                </a:solidFill>
              </a:rPr>
              <a:t>thé</a:t>
            </a:r>
            <a:endParaRPr lang="fr-FR" b="1" dirty="0"/>
          </a:p>
        </p:txBody>
      </p:sp>
      <p:pic>
        <p:nvPicPr>
          <p:cNvPr id="34" name="Image 33">
            <a:extLst>
              <a:ext uri="{FF2B5EF4-FFF2-40B4-BE49-F238E27FC236}">
                <a16:creationId xmlns:a16="http://schemas.microsoft.com/office/drawing/2014/main" id="{AF094EF3-2EDF-DB4D-B869-B7FCD227DF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14640" y="3322749"/>
            <a:ext cx="1622355" cy="3379608"/>
          </a:xfrm>
          <a:prstGeom prst="rect">
            <a:avLst/>
          </a:prstGeom>
        </p:spPr>
      </p:pic>
      <p:pic>
        <p:nvPicPr>
          <p:cNvPr id="36" name="Image 35">
            <a:extLst>
              <a:ext uri="{FF2B5EF4-FFF2-40B4-BE49-F238E27FC236}">
                <a16:creationId xmlns:a16="http://schemas.microsoft.com/office/drawing/2014/main" id="{4C1FDC18-9DF5-B644-AA4D-8BA980B0F4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46706" y="5608486"/>
            <a:ext cx="2014912" cy="694025"/>
          </a:xfrm>
          <a:prstGeom prst="rect">
            <a:avLst/>
          </a:prstGeom>
        </p:spPr>
      </p:pic>
      <p:pic>
        <p:nvPicPr>
          <p:cNvPr id="38" name="Image 37">
            <a:extLst>
              <a:ext uri="{FF2B5EF4-FFF2-40B4-BE49-F238E27FC236}">
                <a16:creationId xmlns:a16="http://schemas.microsoft.com/office/drawing/2014/main" id="{CB089D21-C935-264A-8F23-4F7288A200C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01907" y="1006187"/>
            <a:ext cx="1367277" cy="1367277"/>
          </a:xfrm>
          <a:prstGeom prst="rect">
            <a:avLst/>
          </a:prstGeom>
          <a:ln>
            <a:solidFill>
              <a:schemeClr val="tx1"/>
            </a:solidFill>
          </a:ln>
        </p:spPr>
      </p:pic>
      <p:pic>
        <p:nvPicPr>
          <p:cNvPr id="40" name="Image 39">
            <a:extLst>
              <a:ext uri="{FF2B5EF4-FFF2-40B4-BE49-F238E27FC236}">
                <a16:creationId xmlns:a16="http://schemas.microsoft.com/office/drawing/2014/main" id="{89A9BEEA-1AF5-6244-B9EA-06D405433E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82362" y="6144496"/>
            <a:ext cx="660564" cy="440376"/>
          </a:xfrm>
          <a:prstGeom prst="rect">
            <a:avLst/>
          </a:prstGeom>
          <a:ln>
            <a:solidFill>
              <a:srgbClr val="FFFF00"/>
            </a:solidFill>
          </a:ln>
        </p:spPr>
      </p:pic>
      <p:pic>
        <p:nvPicPr>
          <p:cNvPr id="42" name="Image 41">
            <a:extLst>
              <a:ext uri="{FF2B5EF4-FFF2-40B4-BE49-F238E27FC236}">
                <a16:creationId xmlns:a16="http://schemas.microsoft.com/office/drawing/2014/main" id="{B70FDFBC-48FD-9343-A353-38EBB10D0E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92997" y="2259730"/>
            <a:ext cx="782891" cy="440376"/>
          </a:xfrm>
          <a:prstGeom prst="rect">
            <a:avLst/>
          </a:prstGeom>
          <a:ln>
            <a:solidFill>
              <a:srgbClr val="FFFF00"/>
            </a:solidFill>
          </a:ln>
        </p:spPr>
      </p:pic>
      <p:pic>
        <p:nvPicPr>
          <p:cNvPr id="45" name="Image 44">
            <a:extLst>
              <a:ext uri="{FF2B5EF4-FFF2-40B4-BE49-F238E27FC236}">
                <a16:creationId xmlns:a16="http://schemas.microsoft.com/office/drawing/2014/main" id="{DB3EBC1F-00B9-AB4B-B3B5-CE1C5740B16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95712" y="6057747"/>
            <a:ext cx="740726" cy="431836"/>
          </a:xfrm>
          <a:prstGeom prst="rect">
            <a:avLst/>
          </a:prstGeom>
          <a:ln>
            <a:solidFill>
              <a:srgbClr val="FFFF00"/>
            </a:solidFill>
          </a:ln>
        </p:spPr>
      </p:pic>
    </p:spTree>
    <p:extLst>
      <p:ext uri="{BB962C8B-B14F-4D97-AF65-F5344CB8AC3E}">
        <p14:creationId xmlns:p14="http://schemas.microsoft.com/office/powerpoint/2010/main" val="2765511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3F75638-323F-9642-B0AA-2FCEEA4D1AAC}"/>
              </a:ext>
            </a:extLst>
          </p:cNvPr>
          <p:cNvSpPr txBox="1"/>
          <p:nvPr/>
        </p:nvSpPr>
        <p:spPr>
          <a:xfrm>
            <a:off x="293915" y="217715"/>
            <a:ext cx="3418114" cy="584775"/>
          </a:xfrm>
          <a:prstGeom prst="rect">
            <a:avLst/>
          </a:prstGeom>
          <a:solidFill>
            <a:srgbClr val="FFFF00"/>
          </a:solidFill>
        </p:spPr>
        <p:txBody>
          <a:bodyPr wrap="square" rtlCol="0">
            <a:spAutoFit/>
          </a:bodyPr>
          <a:lstStyle/>
          <a:p>
            <a:pPr algn="ctr"/>
            <a:r>
              <a:rPr lang="fr-FR" sz="3200" b="1" dirty="0">
                <a:ln w="0"/>
                <a:solidFill>
                  <a:schemeClr val="bg1"/>
                </a:solidFill>
                <a:effectLst>
                  <a:outerShdw blurRad="38100" dist="19050" dir="2700000" algn="tl" rotWithShape="0">
                    <a:schemeClr val="dk1">
                      <a:alpha val="40000"/>
                    </a:schemeClr>
                  </a:outerShdw>
                </a:effectLst>
              </a:rPr>
              <a:t>Causes politiques</a:t>
            </a:r>
          </a:p>
        </p:txBody>
      </p:sp>
    </p:spTree>
    <p:extLst>
      <p:ext uri="{BB962C8B-B14F-4D97-AF65-F5344CB8AC3E}">
        <p14:creationId xmlns:p14="http://schemas.microsoft.com/office/powerpoint/2010/main" val="308265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B1EA1D97-5C07-6E44-80A8-BB4CCA723D4B}"/>
              </a:ext>
            </a:extLst>
          </p:cNvPr>
          <p:cNvSpPr txBox="1"/>
          <p:nvPr/>
        </p:nvSpPr>
        <p:spPr>
          <a:xfrm>
            <a:off x="178175" y="255948"/>
            <a:ext cx="8691009" cy="369332"/>
          </a:xfrm>
          <a:prstGeom prst="rect">
            <a:avLst/>
          </a:prstGeom>
          <a:solidFill>
            <a:schemeClr val="bg1"/>
          </a:solidFill>
          <a:ln>
            <a:solidFill>
              <a:srgbClr val="00FDFF"/>
            </a:solidFill>
          </a:ln>
        </p:spPr>
        <p:txBody>
          <a:bodyPr wrap="square" rtlCol="0">
            <a:spAutoFit/>
          </a:bodyPr>
          <a:lstStyle/>
          <a:p>
            <a:pPr algn="ctr"/>
            <a:r>
              <a:rPr lang="fr-FR" b="1" dirty="0"/>
              <a:t>XIX</a:t>
            </a:r>
            <a:r>
              <a:rPr lang="fr-FR" b="1" baseline="30000" dirty="0"/>
              <a:t>ème</a:t>
            </a:r>
            <a:r>
              <a:rPr lang="fr-FR" b="1" dirty="0"/>
              <a:t> siècle : des </a:t>
            </a:r>
            <a:r>
              <a:rPr lang="fr-FR" b="1" dirty="0">
                <a:solidFill>
                  <a:srgbClr val="FFFF00"/>
                </a:solidFill>
              </a:rPr>
              <a:t>traités </a:t>
            </a:r>
            <a:r>
              <a:rPr lang="fr-FR" b="1" dirty="0"/>
              <a:t>ambigus</a:t>
            </a:r>
            <a:endParaRPr lang="fr-FR" b="1" i="1" dirty="0"/>
          </a:p>
        </p:txBody>
      </p:sp>
      <p:sp>
        <p:nvSpPr>
          <p:cNvPr id="11" name="Rectangle 10">
            <a:extLst>
              <a:ext uri="{FF2B5EF4-FFF2-40B4-BE49-F238E27FC236}">
                <a16:creationId xmlns:a16="http://schemas.microsoft.com/office/drawing/2014/main" id="{2A1B12E1-B3A6-EA4F-9F50-BFE0D5730F89}"/>
              </a:ext>
            </a:extLst>
          </p:cNvPr>
          <p:cNvSpPr/>
          <p:nvPr/>
        </p:nvSpPr>
        <p:spPr>
          <a:xfrm>
            <a:off x="178174" y="5035339"/>
            <a:ext cx="8691009" cy="1477328"/>
          </a:xfrm>
          <a:prstGeom prst="rect">
            <a:avLst/>
          </a:prstGeom>
        </p:spPr>
        <p:txBody>
          <a:bodyPr wrap="square">
            <a:spAutoFit/>
          </a:bodyPr>
          <a:lstStyle/>
          <a:p>
            <a:pPr>
              <a:spcAft>
                <a:spcPts val="0"/>
              </a:spcAft>
            </a:pPr>
            <a:r>
              <a:rPr lang="fr-FR" b="1" dirty="0">
                <a:latin typeface="Calibri" panose="020F0502020204030204" pitchFamily="34" charset="0"/>
                <a:ea typeface="SimSun" panose="02010600030101010101" pitchFamily="2" charset="-122"/>
                <a:cs typeface="Arial" panose="020B0604020202020204" pitchFamily="34" charset="0"/>
              </a:rPr>
              <a:t>Pour un Européen, il s’agit d’une prise de possession au profit de son pays.</a:t>
            </a:r>
          </a:p>
          <a:p>
            <a:pPr>
              <a:spcAft>
                <a:spcPts val="0"/>
              </a:spcAft>
            </a:pPr>
            <a:r>
              <a:rPr lang="fr-FR" b="1" dirty="0">
                <a:latin typeface="Calibri" panose="020F0502020204030204" pitchFamily="34" charset="0"/>
                <a:ea typeface="SimSun" panose="02010600030101010101" pitchFamily="2" charset="-122"/>
                <a:cs typeface="Arial" panose="020B0604020202020204" pitchFamily="34" charset="0"/>
              </a:rPr>
              <a:t>Pour un Africain, c’est seulement un traité d’amitié car nul ne peut donner la terre reçue des ancêtres. Il considère le drapeau reçu en échange de sa signature comme un cadeau, et le fait de l’arborer, comme un geste d’hospitalité. Une fois le visiteur parti, il peut le remplacer par celui d’un autre pays si l’occasion se présente.</a:t>
            </a:r>
          </a:p>
        </p:txBody>
      </p:sp>
      <p:pic>
        <p:nvPicPr>
          <p:cNvPr id="13" name="Image 12">
            <a:extLst>
              <a:ext uri="{FF2B5EF4-FFF2-40B4-BE49-F238E27FC236}">
                <a16:creationId xmlns:a16="http://schemas.microsoft.com/office/drawing/2014/main" id="{C9EF11A9-1153-ED4B-88FF-0236D3EDCE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174" y="782827"/>
            <a:ext cx="5434148" cy="4075612"/>
          </a:xfrm>
          <a:prstGeom prst="rect">
            <a:avLst/>
          </a:prstGeom>
          <a:ln>
            <a:solidFill>
              <a:srgbClr val="FFFF00"/>
            </a:solidFill>
          </a:ln>
        </p:spPr>
      </p:pic>
      <p:sp>
        <p:nvSpPr>
          <p:cNvPr id="14" name="Rectangle 13">
            <a:extLst>
              <a:ext uri="{FF2B5EF4-FFF2-40B4-BE49-F238E27FC236}">
                <a16:creationId xmlns:a16="http://schemas.microsoft.com/office/drawing/2014/main" id="{1551784A-38D8-D842-8B29-51E87BCD75CB}"/>
              </a:ext>
            </a:extLst>
          </p:cNvPr>
          <p:cNvSpPr/>
          <p:nvPr/>
        </p:nvSpPr>
        <p:spPr>
          <a:xfrm>
            <a:off x="5838940" y="1116502"/>
            <a:ext cx="3030243" cy="1200329"/>
          </a:xfrm>
          <a:prstGeom prst="rect">
            <a:avLst/>
          </a:prstGeom>
        </p:spPr>
        <p:txBody>
          <a:bodyPr wrap="square">
            <a:spAutoFit/>
          </a:bodyPr>
          <a:lstStyle/>
          <a:p>
            <a:pPr>
              <a:spcAft>
                <a:spcPts val="0"/>
              </a:spcAft>
            </a:pPr>
            <a:r>
              <a:rPr lang="fr-FR" b="1" dirty="0">
                <a:latin typeface="Calibri" panose="020F0502020204030204" pitchFamily="34" charset="0"/>
                <a:ea typeface="SimSun" panose="02010600030101010101" pitchFamily="2" charset="-122"/>
                <a:cs typeface="Arial" panose="020B0604020202020204" pitchFamily="34" charset="0"/>
              </a:rPr>
              <a:t>Les Européens justifient leurs revendications territoriales à l’aide de protectorat signés par des indigènes.</a:t>
            </a:r>
          </a:p>
        </p:txBody>
      </p:sp>
      <p:pic>
        <p:nvPicPr>
          <p:cNvPr id="6" name="Image 5">
            <a:extLst>
              <a:ext uri="{FF2B5EF4-FFF2-40B4-BE49-F238E27FC236}">
                <a16:creationId xmlns:a16="http://schemas.microsoft.com/office/drawing/2014/main" id="{EB3D27FE-52C4-014B-8E9D-2DB21EFBC1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4658" y="2493731"/>
            <a:ext cx="2197822" cy="2324532"/>
          </a:xfrm>
          <a:prstGeom prst="rect">
            <a:avLst/>
          </a:prstGeom>
          <a:ln>
            <a:solidFill>
              <a:schemeClr val="tx1"/>
            </a:solidFill>
          </a:ln>
        </p:spPr>
      </p:pic>
    </p:spTree>
    <p:extLst>
      <p:ext uri="{BB962C8B-B14F-4D97-AF65-F5344CB8AC3E}">
        <p14:creationId xmlns:p14="http://schemas.microsoft.com/office/powerpoint/2010/main" val="2564135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6E55D6C-13E2-2744-8703-C0A12531E351}"/>
              </a:ext>
            </a:extLst>
          </p:cNvPr>
          <p:cNvSpPr txBox="1"/>
          <p:nvPr/>
        </p:nvSpPr>
        <p:spPr>
          <a:xfrm>
            <a:off x="293915" y="217715"/>
            <a:ext cx="3418114" cy="584775"/>
          </a:xfrm>
          <a:prstGeom prst="rect">
            <a:avLst/>
          </a:prstGeom>
          <a:solidFill>
            <a:srgbClr val="FFFF00"/>
          </a:solidFill>
          <a:ln>
            <a:solidFill>
              <a:schemeClr val="tx1"/>
            </a:solidFill>
          </a:ln>
        </p:spPr>
        <p:txBody>
          <a:bodyPr wrap="square" rtlCol="0">
            <a:spAutoFit/>
          </a:bodyPr>
          <a:lstStyle/>
          <a:p>
            <a:pPr algn="ctr"/>
            <a:r>
              <a:rPr lang="fr-FR" sz="3200" b="1" dirty="0">
                <a:ln w="0"/>
                <a:solidFill>
                  <a:schemeClr val="bg1"/>
                </a:solidFill>
                <a:effectLst>
                  <a:outerShdw blurRad="38100" dist="19050" dir="2700000" algn="tl" rotWithShape="0">
                    <a:schemeClr val="dk1">
                      <a:alpha val="40000"/>
                    </a:schemeClr>
                  </a:outerShdw>
                </a:effectLst>
              </a:rPr>
              <a:t>Causes religieuses</a:t>
            </a:r>
          </a:p>
        </p:txBody>
      </p:sp>
    </p:spTree>
    <p:extLst>
      <p:ext uri="{BB962C8B-B14F-4D97-AF65-F5344CB8AC3E}">
        <p14:creationId xmlns:p14="http://schemas.microsoft.com/office/powerpoint/2010/main" val="1154223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9D21F08-AA98-AA43-AAD0-E242F99E4CB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6672" y="3885748"/>
            <a:ext cx="2470031" cy="1867388"/>
          </a:xfrm>
          <a:prstGeom prst="rect">
            <a:avLst/>
          </a:prstGeom>
          <a:ln>
            <a:solidFill>
              <a:srgbClr val="00FDFF"/>
            </a:solidFill>
          </a:ln>
        </p:spPr>
      </p:pic>
      <p:pic>
        <p:nvPicPr>
          <p:cNvPr id="2" name="Image 1">
            <a:extLst>
              <a:ext uri="{FF2B5EF4-FFF2-40B4-BE49-F238E27FC236}">
                <a16:creationId xmlns:a16="http://schemas.microsoft.com/office/drawing/2014/main" id="{E0FAED9C-5DB4-464E-BED3-D294A4B3C9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175" y="804866"/>
            <a:ext cx="4327724" cy="2996117"/>
          </a:xfrm>
          <a:prstGeom prst="rect">
            <a:avLst/>
          </a:prstGeom>
          <a:ln>
            <a:solidFill>
              <a:srgbClr val="00FDFF"/>
            </a:solidFill>
          </a:ln>
        </p:spPr>
      </p:pic>
      <p:pic>
        <p:nvPicPr>
          <p:cNvPr id="3" name="Image 2">
            <a:extLst>
              <a:ext uri="{FF2B5EF4-FFF2-40B4-BE49-F238E27FC236}">
                <a16:creationId xmlns:a16="http://schemas.microsoft.com/office/drawing/2014/main" id="{02C012BE-CE4F-0947-BFE7-47A6D97508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78576" y="4791271"/>
            <a:ext cx="1371600" cy="1828800"/>
          </a:xfrm>
          <a:prstGeom prst="rect">
            <a:avLst/>
          </a:prstGeom>
          <a:ln>
            <a:solidFill>
              <a:srgbClr val="00FDFF"/>
            </a:solidFill>
          </a:ln>
        </p:spPr>
      </p:pic>
      <p:pic>
        <p:nvPicPr>
          <p:cNvPr id="4" name="Image 3">
            <a:extLst>
              <a:ext uri="{FF2B5EF4-FFF2-40B4-BE49-F238E27FC236}">
                <a16:creationId xmlns:a16="http://schemas.microsoft.com/office/drawing/2014/main" id="{AF25D0E0-5BF2-6C4A-89C7-96AD988D8327}"/>
              </a:ext>
            </a:extLst>
          </p:cNvPr>
          <p:cNvPicPr>
            <a:picLocks noChangeAspect="1"/>
          </p:cNvPicPr>
          <p:nvPr/>
        </p:nvPicPr>
        <p:blipFill>
          <a:blip r:embed="rId5"/>
          <a:stretch>
            <a:fillRect/>
          </a:stretch>
        </p:blipFill>
        <p:spPr>
          <a:xfrm>
            <a:off x="2027103" y="4800871"/>
            <a:ext cx="1267997" cy="1796329"/>
          </a:xfrm>
          <a:prstGeom prst="rect">
            <a:avLst/>
          </a:prstGeom>
          <a:ln>
            <a:solidFill>
              <a:srgbClr val="00FDFF"/>
            </a:solidFill>
          </a:ln>
        </p:spPr>
      </p:pic>
      <p:pic>
        <p:nvPicPr>
          <p:cNvPr id="9" name="Image 8">
            <a:extLst>
              <a:ext uri="{FF2B5EF4-FFF2-40B4-BE49-F238E27FC236}">
                <a16:creationId xmlns:a16="http://schemas.microsoft.com/office/drawing/2014/main" id="{04680F5B-FA54-1146-BF1A-3EDAF1D3E2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51257" y="1983036"/>
            <a:ext cx="3217928" cy="4637035"/>
          </a:xfrm>
          <a:prstGeom prst="rect">
            <a:avLst/>
          </a:prstGeom>
          <a:ln>
            <a:solidFill>
              <a:srgbClr val="00FDFF"/>
            </a:solidFill>
          </a:ln>
        </p:spPr>
      </p:pic>
      <p:sp>
        <p:nvSpPr>
          <p:cNvPr id="10" name="ZoneTexte 9">
            <a:extLst>
              <a:ext uri="{FF2B5EF4-FFF2-40B4-BE49-F238E27FC236}">
                <a16:creationId xmlns:a16="http://schemas.microsoft.com/office/drawing/2014/main" id="{B1EA1D97-5C07-6E44-80A8-BB4CCA723D4B}"/>
              </a:ext>
            </a:extLst>
          </p:cNvPr>
          <p:cNvSpPr txBox="1"/>
          <p:nvPr/>
        </p:nvSpPr>
        <p:spPr>
          <a:xfrm>
            <a:off x="178175" y="255948"/>
            <a:ext cx="8691009" cy="369332"/>
          </a:xfrm>
          <a:prstGeom prst="rect">
            <a:avLst/>
          </a:prstGeom>
          <a:solidFill>
            <a:schemeClr val="bg1"/>
          </a:solidFill>
          <a:ln>
            <a:solidFill>
              <a:srgbClr val="00FDFF"/>
            </a:solidFill>
          </a:ln>
        </p:spPr>
        <p:txBody>
          <a:bodyPr wrap="square" rtlCol="0">
            <a:spAutoFit/>
          </a:bodyPr>
          <a:lstStyle/>
          <a:p>
            <a:pPr algn="ctr"/>
            <a:r>
              <a:rPr lang="fr-FR" b="1" dirty="0"/>
              <a:t>XIX</a:t>
            </a:r>
            <a:r>
              <a:rPr lang="fr-FR" b="1" baseline="30000" dirty="0"/>
              <a:t>ème</a:t>
            </a:r>
            <a:r>
              <a:rPr lang="fr-FR" b="1" dirty="0"/>
              <a:t> siècle : les </a:t>
            </a:r>
            <a:r>
              <a:rPr lang="fr-FR" b="1" dirty="0">
                <a:solidFill>
                  <a:srgbClr val="FFFF00"/>
                </a:solidFill>
              </a:rPr>
              <a:t>invasions</a:t>
            </a:r>
            <a:endParaRPr lang="fr-FR" b="1" i="1" dirty="0">
              <a:solidFill>
                <a:srgbClr val="FFFF00"/>
              </a:solidFill>
            </a:endParaRPr>
          </a:p>
        </p:txBody>
      </p:sp>
      <p:sp>
        <p:nvSpPr>
          <p:cNvPr id="8" name="ZoneTexte 7">
            <a:extLst>
              <a:ext uri="{FF2B5EF4-FFF2-40B4-BE49-F238E27FC236}">
                <a16:creationId xmlns:a16="http://schemas.microsoft.com/office/drawing/2014/main" id="{F77CE63E-2FDD-1E4C-A5ED-9EA439A82A4B}"/>
              </a:ext>
            </a:extLst>
          </p:cNvPr>
          <p:cNvSpPr txBox="1"/>
          <p:nvPr/>
        </p:nvSpPr>
        <p:spPr>
          <a:xfrm>
            <a:off x="178175" y="804866"/>
            <a:ext cx="2542991" cy="369332"/>
          </a:xfrm>
          <a:prstGeom prst="rect">
            <a:avLst/>
          </a:prstGeom>
          <a:solidFill>
            <a:schemeClr val="bg1">
              <a:alpha val="57000"/>
            </a:schemeClr>
          </a:solidFill>
        </p:spPr>
        <p:txBody>
          <a:bodyPr wrap="square" rtlCol="0">
            <a:spAutoFit/>
          </a:bodyPr>
          <a:lstStyle/>
          <a:p>
            <a:r>
              <a:rPr lang="fr-FR" b="1" dirty="0"/>
              <a:t>Invasion du Tonkin 1858</a:t>
            </a:r>
          </a:p>
        </p:txBody>
      </p:sp>
      <p:sp>
        <p:nvSpPr>
          <p:cNvPr id="11" name="ZoneTexte 10">
            <a:extLst>
              <a:ext uri="{FF2B5EF4-FFF2-40B4-BE49-F238E27FC236}">
                <a16:creationId xmlns:a16="http://schemas.microsoft.com/office/drawing/2014/main" id="{5DF6F425-98F1-864D-AD86-D60B8D7CCB1A}"/>
              </a:ext>
            </a:extLst>
          </p:cNvPr>
          <p:cNvSpPr txBox="1"/>
          <p:nvPr/>
        </p:nvSpPr>
        <p:spPr>
          <a:xfrm>
            <a:off x="223391" y="5388347"/>
            <a:ext cx="1353171" cy="369332"/>
          </a:xfrm>
          <a:prstGeom prst="rect">
            <a:avLst/>
          </a:prstGeom>
          <a:solidFill>
            <a:schemeClr val="bg1">
              <a:alpha val="57000"/>
            </a:schemeClr>
          </a:solidFill>
        </p:spPr>
        <p:txBody>
          <a:bodyPr wrap="square" rtlCol="0">
            <a:spAutoFit/>
          </a:bodyPr>
          <a:lstStyle/>
          <a:p>
            <a:r>
              <a:rPr lang="fr-FR" b="1" dirty="0"/>
              <a:t>Napoléon III</a:t>
            </a:r>
          </a:p>
        </p:txBody>
      </p:sp>
      <p:sp>
        <p:nvSpPr>
          <p:cNvPr id="13" name="ZoneTexte 12">
            <a:extLst>
              <a:ext uri="{FF2B5EF4-FFF2-40B4-BE49-F238E27FC236}">
                <a16:creationId xmlns:a16="http://schemas.microsoft.com/office/drawing/2014/main" id="{49E0144D-7324-9B41-94A5-BA235974D2CE}"/>
              </a:ext>
            </a:extLst>
          </p:cNvPr>
          <p:cNvSpPr txBox="1"/>
          <p:nvPr/>
        </p:nvSpPr>
        <p:spPr>
          <a:xfrm>
            <a:off x="2027103" y="6227868"/>
            <a:ext cx="1267997" cy="369332"/>
          </a:xfrm>
          <a:prstGeom prst="rect">
            <a:avLst/>
          </a:prstGeom>
          <a:solidFill>
            <a:schemeClr val="bg1">
              <a:alpha val="57000"/>
            </a:schemeClr>
          </a:solidFill>
        </p:spPr>
        <p:txBody>
          <a:bodyPr wrap="square" rtlCol="0">
            <a:spAutoFit/>
          </a:bodyPr>
          <a:lstStyle/>
          <a:p>
            <a:pPr algn="ctr"/>
            <a:r>
              <a:rPr lang="fr-FR" b="1" dirty="0"/>
              <a:t>Lyautey</a:t>
            </a:r>
          </a:p>
        </p:txBody>
      </p:sp>
      <p:sp>
        <p:nvSpPr>
          <p:cNvPr id="14" name="ZoneTexte 13">
            <a:extLst>
              <a:ext uri="{FF2B5EF4-FFF2-40B4-BE49-F238E27FC236}">
                <a16:creationId xmlns:a16="http://schemas.microsoft.com/office/drawing/2014/main" id="{9A0779A1-C848-4643-9EE2-7603D9482038}"/>
              </a:ext>
            </a:extLst>
          </p:cNvPr>
          <p:cNvSpPr txBox="1"/>
          <p:nvPr/>
        </p:nvSpPr>
        <p:spPr>
          <a:xfrm>
            <a:off x="3378575" y="6250739"/>
            <a:ext cx="1371601" cy="369332"/>
          </a:xfrm>
          <a:prstGeom prst="rect">
            <a:avLst/>
          </a:prstGeom>
          <a:solidFill>
            <a:schemeClr val="bg1">
              <a:alpha val="57000"/>
            </a:schemeClr>
          </a:solidFill>
        </p:spPr>
        <p:txBody>
          <a:bodyPr wrap="square" rtlCol="0">
            <a:spAutoFit/>
          </a:bodyPr>
          <a:lstStyle/>
          <a:p>
            <a:pPr algn="ctr"/>
            <a:r>
              <a:rPr lang="fr-FR" b="1" dirty="0"/>
              <a:t>Gallieni</a:t>
            </a:r>
          </a:p>
        </p:txBody>
      </p:sp>
      <p:sp>
        <p:nvSpPr>
          <p:cNvPr id="15" name="Rectangle 14">
            <a:extLst>
              <a:ext uri="{FF2B5EF4-FFF2-40B4-BE49-F238E27FC236}">
                <a16:creationId xmlns:a16="http://schemas.microsoft.com/office/drawing/2014/main" id="{93454603-F535-8748-8DB6-C523E807FCF4}"/>
              </a:ext>
            </a:extLst>
          </p:cNvPr>
          <p:cNvSpPr/>
          <p:nvPr/>
        </p:nvSpPr>
        <p:spPr>
          <a:xfrm>
            <a:off x="3966882" y="854145"/>
            <a:ext cx="4902302" cy="923330"/>
          </a:xfrm>
          <a:prstGeom prst="rect">
            <a:avLst/>
          </a:prstGeom>
          <a:solidFill>
            <a:schemeClr val="bg1">
              <a:alpha val="56000"/>
            </a:schemeClr>
          </a:solidFill>
        </p:spPr>
        <p:txBody>
          <a:bodyPr wrap="square">
            <a:spAutoFit/>
          </a:bodyPr>
          <a:lstStyle/>
          <a:p>
            <a:pPr algn="r">
              <a:spcAft>
                <a:spcPts val="0"/>
              </a:spcAft>
            </a:pPr>
            <a:r>
              <a:rPr lang="fr-FR" b="1" dirty="0">
                <a:solidFill>
                  <a:srgbClr val="FFFF00"/>
                </a:solidFill>
                <a:latin typeface="Calibri" panose="020F0502020204030204" pitchFamily="34" charset="0"/>
                <a:ea typeface="SimSun" panose="02010600030101010101" pitchFamily="2" charset="-122"/>
                <a:cs typeface="Arial" panose="020B0604020202020204" pitchFamily="34" charset="0"/>
              </a:rPr>
              <a:t>Motif moral </a:t>
            </a:r>
            <a:r>
              <a:rPr lang="fr-FR" b="1" dirty="0">
                <a:latin typeface="Calibri" panose="020F0502020204030204" pitchFamily="34" charset="0"/>
                <a:ea typeface="SimSun" panose="02010600030101010101" pitchFamily="2" charset="-122"/>
                <a:cs typeface="Arial" panose="020B0604020202020204" pitchFamily="34" charset="0"/>
              </a:rPr>
              <a:t>: cesser la persécution des Chrétiens et libérer les Vietnamiens d’une royauté féodale</a:t>
            </a:r>
          </a:p>
          <a:p>
            <a:pPr algn="r">
              <a:spcAft>
                <a:spcPts val="0"/>
              </a:spcAft>
            </a:pPr>
            <a:r>
              <a:rPr lang="fr-FR" b="1" dirty="0">
                <a:solidFill>
                  <a:srgbClr val="FFFF00"/>
                </a:solidFill>
                <a:latin typeface="Calibri" panose="020F0502020204030204" pitchFamily="34" charset="0"/>
                <a:ea typeface="SimSun" panose="02010600030101010101" pitchFamily="2" charset="-122"/>
                <a:cs typeface="Arial" panose="020B0604020202020204" pitchFamily="34" charset="0"/>
              </a:rPr>
              <a:t>Motif commercial </a:t>
            </a:r>
            <a:r>
              <a:rPr lang="fr-FR" b="1" dirty="0">
                <a:latin typeface="Calibri" panose="020F0502020204030204" pitchFamily="34" charset="0"/>
                <a:ea typeface="SimSun" panose="02010600030101010101" pitchFamily="2" charset="-122"/>
                <a:cs typeface="Arial" panose="020B0604020202020204" pitchFamily="34" charset="0"/>
              </a:rPr>
              <a:t>: accéder au marché chinois</a:t>
            </a:r>
          </a:p>
        </p:txBody>
      </p:sp>
    </p:spTree>
    <p:extLst>
      <p:ext uri="{BB962C8B-B14F-4D97-AF65-F5344CB8AC3E}">
        <p14:creationId xmlns:p14="http://schemas.microsoft.com/office/powerpoint/2010/main" val="1944518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7-05-29 à 22.22.23.png"/>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157595" y="139059"/>
            <a:ext cx="8853144" cy="5381552"/>
          </a:xfrm>
          <a:prstGeom prst="rect">
            <a:avLst/>
          </a:prstGeom>
          <a:ln>
            <a:solidFill>
              <a:srgbClr val="FFFFFF"/>
            </a:solidFill>
          </a:ln>
        </p:spPr>
      </p:pic>
      <p:sp>
        <p:nvSpPr>
          <p:cNvPr id="4" name="Rectangle 3"/>
          <p:cNvSpPr/>
          <p:nvPr/>
        </p:nvSpPr>
        <p:spPr>
          <a:xfrm>
            <a:off x="5691969" y="1297898"/>
            <a:ext cx="3318770" cy="4222713"/>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pic>
        <p:nvPicPr>
          <p:cNvPr id="3" name="Image 2" descr="un000388.jpg"/>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24561" y1="83597" x2="24561" y2="83597"/>
                        <a14:foregroundMark x1="25815" y1="85324" x2="25815" y2="85324"/>
                        <a14:foregroundMark x1="30326" y1="85612" x2="30326" y2="85612"/>
                        <a14:foregroundMark x1="57393" y1="92662" x2="57393" y2="92662"/>
                        <a14:foregroundMark x1="36090" y1="7194" x2="36090" y2="7194"/>
                        <a14:foregroundMark x1="26566" y1="10647" x2="26566" y2="10647"/>
                        <a14:foregroundMark x1="26065" y1="14388" x2="26065" y2="14388"/>
                        <a14:foregroundMark x1="31328" y1="4604" x2="35589" y2="17410"/>
                        <a14:foregroundMark x1="28070" y1="6475" x2="24561" y2="10360"/>
                        <a14:backgroundMark x1="67168" y1="81727" x2="67168" y2="81727"/>
                        <a14:backgroundMark x1="63158" y1="80576" x2="69173" y2="96978"/>
                        <a14:backgroundMark x1="45865" y1="84317" x2="34336" y2="87482"/>
                        <a14:backgroundMark x1="32832" y1="2014" x2="12030" y2="14532"/>
                        <a14:backgroundMark x1="37343" y1="61727" x2="42105" y2="85324"/>
                        <a14:backgroundMark x1="64411" y1="40432" x2="72682" y2="80432"/>
                      </a14:backgroundRemoval>
                    </a14:imgEffect>
                  </a14:imgLayer>
                </a14:imgProps>
              </a:ext>
              <a:ext uri="{28A0092B-C50C-407E-A947-70E740481C1C}">
                <a14:useLocalDpi xmlns:a14="http://schemas.microsoft.com/office/drawing/2010/main"/>
              </a:ext>
            </a:extLst>
          </a:blip>
          <a:srcRect/>
          <a:stretch/>
        </p:blipFill>
        <p:spPr>
          <a:xfrm>
            <a:off x="5888700" y="1297899"/>
            <a:ext cx="2893870" cy="5040892"/>
          </a:xfrm>
          <a:prstGeom prst="rect">
            <a:avLst/>
          </a:prstGeom>
        </p:spPr>
      </p:pic>
    </p:spTree>
    <p:extLst>
      <p:ext uri="{BB962C8B-B14F-4D97-AF65-F5344CB8AC3E}">
        <p14:creationId xmlns:p14="http://schemas.microsoft.com/office/powerpoint/2010/main" val="3293693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7-05-29 à 22.22.29.png"/>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64891" y="101976"/>
            <a:ext cx="8936577" cy="5529595"/>
          </a:xfrm>
          <a:prstGeom prst="rect">
            <a:avLst/>
          </a:prstGeom>
          <a:ln>
            <a:solidFill>
              <a:srgbClr val="FFFFFF"/>
            </a:solidFill>
          </a:ln>
        </p:spPr>
      </p:pic>
      <p:sp>
        <p:nvSpPr>
          <p:cNvPr id="3" name="Rectangle 2"/>
          <p:cNvSpPr/>
          <p:nvPr/>
        </p:nvSpPr>
        <p:spPr>
          <a:xfrm>
            <a:off x="5562185" y="1566749"/>
            <a:ext cx="3318770" cy="3851885"/>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pic>
        <p:nvPicPr>
          <p:cNvPr id="4" name="Image 3" descr="4e667412406000ef36f10aec72d4e741.jpg"/>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2919" y1="10216" x2="32919" y2="10216"/>
                        <a14:foregroundMark x1="36335" y1="11984" x2="36335" y2="11984"/>
                        <a14:foregroundMark x1="92236" y1="8251" x2="92236" y2="8251"/>
                        <a14:foregroundMark x1="63665" y1="32220" x2="63665" y2="32220"/>
                        <a14:foregroundMark x1="66770" y1="30648" x2="66770" y2="30648"/>
                        <a14:foregroundMark x1="68634" y1="28880" x2="68634" y2="28880"/>
                      </a14:backgroundRemoval>
                    </a14:imgEffect>
                  </a14:imgLayer>
                </a14:imgProps>
              </a:ext>
              <a:ext uri="{28A0092B-C50C-407E-A947-70E740481C1C}">
                <a14:useLocalDpi xmlns:a14="http://schemas.microsoft.com/office/drawing/2010/main"/>
              </a:ext>
            </a:extLst>
          </a:blip>
          <a:stretch>
            <a:fillRect/>
          </a:stretch>
        </p:blipFill>
        <p:spPr>
          <a:xfrm>
            <a:off x="5307962" y="1210008"/>
            <a:ext cx="3572993" cy="5647992"/>
          </a:xfrm>
          <a:prstGeom prst="rect">
            <a:avLst/>
          </a:prstGeom>
        </p:spPr>
      </p:pic>
    </p:spTree>
    <p:extLst>
      <p:ext uri="{BB962C8B-B14F-4D97-AF65-F5344CB8AC3E}">
        <p14:creationId xmlns:p14="http://schemas.microsoft.com/office/powerpoint/2010/main" val="124086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écran 2017-05-29 à 22.32.04.png"/>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157595" y="120518"/>
            <a:ext cx="8871685" cy="5355837"/>
          </a:xfrm>
          <a:prstGeom prst="rect">
            <a:avLst/>
          </a:prstGeom>
          <a:ln>
            <a:solidFill>
              <a:srgbClr val="FFFFFF"/>
            </a:solidFill>
          </a:ln>
        </p:spPr>
      </p:pic>
      <p:sp>
        <p:nvSpPr>
          <p:cNvPr id="4" name="Rectangle 3"/>
          <p:cNvSpPr/>
          <p:nvPr/>
        </p:nvSpPr>
        <p:spPr>
          <a:xfrm>
            <a:off x="5617806" y="3524963"/>
            <a:ext cx="3318770" cy="1824231"/>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5" name="Rectangle 4"/>
          <p:cNvSpPr/>
          <p:nvPr/>
        </p:nvSpPr>
        <p:spPr>
          <a:xfrm>
            <a:off x="5710510" y="905424"/>
            <a:ext cx="2289766" cy="587159"/>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pic>
        <p:nvPicPr>
          <p:cNvPr id="6" name="Image 5" descr="37742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22124" y="3726821"/>
            <a:ext cx="3614452" cy="2580719"/>
          </a:xfrm>
          <a:prstGeom prst="rect">
            <a:avLst/>
          </a:prstGeom>
          <a:ln>
            <a:solidFill>
              <a:srgbClr val="FFFFFF"/>
            </a:solidFill>
          </a:ln>
        </p:spPr>
      </p:pic>
    </p:spTree>
    <p:extLst>
      <p:ext uri="{BB962C8B-B14F-4D97-AF65-F5344CB8AC3E}">
        <p14:creationId xmlns:p14="http://schemas.microsoft.com/office/powerpoint/2010/main" val="1297234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7-05-29 à 22.23.59.png"/>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83432" y="111248"/>
            <a:ext cx="8964168" cy="5488255"/>
          </a:xfrm>
          <a:prstGeom prst="rect">
            <a:avLst/>
          </a:prstGeom>
          <a:ln>
            <a:solidFill>
              <a:srgbClr val="FFFFFF"/>
            </a:solidFill>
          </a:ln>
        </p:spPr>
      </p:pic>
      <p:sp>
        <p:nvSpPr>
          <p:cNvPr id="3" name="Rectangle 2"/>
          <p:cNvSpPr/>
          <p:nvPr/>
        </p:nvSpPr>
        <p:spPr>
          <a:xfrm>
            <a:off x="5645618" y="4477749"/>
            <a:ext cx="3318770" cy="945612"/>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450967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5B117D-A14D-B74A-A645-4DB82B820EDC}"/>
              </a:ext>
            </a:extLst>
          </p:cNvPr>
          <p:cNvSpPr/>
          <p:nvPr/>
        </p:nvSpPr>
        <p:spPr>
          <a:xfrm>
            <a:off x="331703" y="209987"/>
            <a:ext cx="4571037" cy="338554"/>
          </a:xfrm>
          <a:prstGeom prst="rect">
            <a:avLst/>
          </a:prstGeom>
          <a:solidFill>
            <a:schemeClr val="tx2">
              <a:alpha val="30000"/>
            </a:schemeClr>
          </a:solidFill>
        </p:spPr>
        <p:txBody>
          <a:bodyPr wrap="square">
            <a:spAutoFit/>
          </a:bodyPr>
          <a:lstStyle/>
          <a:p>
            <a:pPr algn="ctr"/>
            <a:r>
              <a:rPr lang="fr-FR" sz="1600" b="1" dirty="0"/>
              <a:t>Une colonisation violente : exemple Afrique du Sud</a:t>
            </a:r>
            <a:endParaRPr lang="fr-FR" sz="1600" b="1" i="0" dirty="0">
              <a:effectLst/>
            </a:endParaRPr>
          </a:p>
        </p:txBody>
      </p:sp>
      <p:pic>
        <p:nvPicPr>
          <p:cNvPr id="4" name="Image 3">
            <a:extLst>
              <a:ext uri="{FF2B5EF4-FFF2-40B4-BE49-F238E27FC236}">
                <a16:creationId xmlns:a16="http://schemas.microsoft.com/office/drawing/2014/main" id="{0783623F-163D-5C49-9F8A-03BEF18D0B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39302"/>
            <a:ext cx="4742791" cy="3106528"/>
          </a:xfrm>
          <a:prstGeom prst="rect">
            <a:avLst/>
          </a:prstGeom>
          <a:ln>
            <a:solidFill>
              <a:srgbClr val="FF0000"/>
            </a:solidFill>
          </a:ln>
        </p:spPr>
      </p:pic>
      <p:pic>
        <p:nvPicPr>
          <p:cNvPr id="6" name="Image 5">
            <a:extLst>
              <a:ext uri="{FF2B5EF4-FFF2-40B4-BE49-F238E27FC236}">
                <a16:creationId xmlns:a16="http://schemas.microsoft.com/office/drawing/2014/main" id="{E0FE47DC-E98D-1C47-BD14-4B847DDF4F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2936" y="209987"/>
            <a:ext cx="3156578" cy="3364824"/>
          </a:xfrm>
          <a:prstGeom prst="rect">
            <a:avLst/>
          </a:prstGeom>
          <a:ln>
            <a:solidFill>
              <a:srgbClr val="FF0000"/>
            </a:solidFill>
          </a:ln>
        </p:spPr>
      </p:pic>
      <p:pic>
        <p:nvPicPr>
          <p:cNvPr id="8" name="Image 7">
            <a:extLst>
              <a:ext uri="{FF2B5EF4-FFF2-40B4-BE49-F238E27FC236}">
                <a16:creationId xmlns:a16="http://schemas.microsoft.com/office/drawing/2014/main" id="{93536E21-F6F0-634B-8CDA-FE0B91FB84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0076" y="4036591"/>
            <a:ext cx="4267200" cy="2400300"/>
          </a:xfrm>
          <a:prstGeom prst="rect">
            <a:avLst/>
          </a:prstGeom>
          <a:ln>
            <a:solidFill>
              <a:srgbClr val="FF0000"/>
            </a:solidFill>
          </a:ln>
        </p:spPr>
      </p:pic>
      <p:pic>
        <p:nvPicPr>
          <p:cNvPr id="12" name="Image 11">
            <a:extLst>
              <a:ext uri="{FF2B5EF4-FFF2-40B4-BE49-F238E27FC236}">
                <a16:creationId xmlns:a16="http://schemas.microsoft.com/office/drawing/2014/main" id="{93C75A5F-F57F-1F49-A22E-F2BA27AD30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37696" y="5102765"/>
            <a:ext cx="2468934" cy="1572776"/>
          </a:xfrm>
          <a:prstGeom prst="rect">
            <a:avLst/>
          </a:prstGeom>
          <a:ln>
            <a:solidFill>
              <a:srgbClr val="FF0000"/>
            </a:solidFill>
          </a:ln>
        </p:spPr>
      </p:pic>
      <p:pic>
        <p:nvPicPr>
          <p:cNvPr id="14" name="Image 13">
            <a:extLst>
              <a:ext uri="{FF2B5EF4-FFF2-40B4-BE49-F238E27FC236}">
                <a16:creationId xmlns:a16="http://schemas.microsoft.com/office/drawing/2014/main" id="{A8921BBE-BF6C-464A-8516-E5F705B59C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1703" y="4416357"/>
            <a:ext cx="2210214" cy="1187990"/>
          </a:xfrm>
          <a:prstGeom prst="rect">
            <a:avLst/>
          </a:prstGeom>
          <a:ln>
            <a:solidFill>
              <a:schemeClr val="tx1"/>
            </a:solidFill>
          </a:ln>
        </p:spPr>
      </p:pic>
      <p:sp>
        <p:nvSpPr>
          <p:cNvPr id="19" name="Rectangle 18">
            <a:extLst>
              <a:ext uri="{FF2B5EF4-FFF2-40B4-BE49-F238E27FC236}">
                <a16:creationId xmlns:a16="http://schemas.microsoft.com/office/drawing/2014/main" id="{07006910-9B3D-B74C-93DE-F316AFA52896}"/>
              </a:ext>
            </a:extLst>
          </p:cNvPr>
          <p:cNvSpPr/>
          <p:nvPr/>
        </p:nvSpPr>
        <p:spPr>
          <a:xfrm>
            <a:off x="0" y="3261055"/>
            <a:ext cx="2431915" cy="338554"/>
          </a:xfrm>
          <a:prstGeom prst="rect">
            <a:avLst/>
          </a:prstGeom>
          <a:solidFill>
            <a:schemeClr val="bg1">
              <a:alpha val="40000"/>
            </a:schemeClr>
          </a:solidFill>
        </p:spPr>
        <p:txBody>
          <a:bodyPr wrap="square">
            <a:spAutoFit/>
          </a:bodyPr>
          <a:lstStyle/>
          <a:p>
            <a:pPr algn="ctr"/>
            <a:r>
              <a:rPr lang="fr-FR" sz="1600" b="1" dirty="0"/>
              <a:t>Guerre contre les zoulous</a:t>
            </a:r>
            <a:endParaRPr lang="fr-FR" sz="1600" b="1" i="0" dirty="0">
              <a:effectLst/>
            </a:endParaRPr>
          </a:p>
        </p:txBody>
      </p:sp>
      <p:sp>
        <p:nvSpPr>
          <p:cNvPr id="20" name="Rectangle 19">
            <a:extLst>
              <a:ext uri="{FF2B5EF4-FFF2-40B4-BE49-F238E27FC236}">
                <a16:creationId xmlns:a16="http://schemas.microsoft.com/office/drawing/2014/main" id="{05C8AA22-119B-4B4F-8AAE-90362802E44A}"/>
              </a:ext>
            </a:extLst>
          </p:cNvPr>
          <p:cNvSpPr/>
          <p:nvPr/>
        </p:nvSpPr>
        <p:spPr>
          <a:xfrm>
            <a:off x="5252937" y="3091778"/>
            <a:ext cx="1653702" cy="338554"/>
          </a:xfrm>
          <a:prstGeom prst="rect">
            <a:avLst/>
          </a:prstGeom>
          <a:solidFill>
            <a:schemeClr val="bg1">
              <a:alpha val="40000"/>
            </a:schemeClr>
          </a:solidFill>
        </p:spPr>
        <p:txBody>
          <a:bodyPr wrap="square">
            <a:spAutoFit/>
          </a:bodyPr>
          <a:lstStyle/>
          <a:p>
            <a:pPr algn="ctr"/>
            <a:r>
              <a:rPr lang="fr-FR" sz="1600" b="1" dirty="0"/>
              <a:t>Guerre des Boers</a:t>
            </a:r>
            <a:endParaRPr lang="fr-FR" sz="1600" b="1" i="0" dirty="0">
              <a:effectLst/>
            </a:endParaRPr>
          </a:p>
        </p:txBody>
      </p:sp>
      <p:sp>
        <p:nvSpPr>
          <p:cNvPr id="21" name="Rectangle 20">
            <a:extLst>
              <a:ext uri="{FF2B5EF4-FFF2-40B4-BE49-F238E27FC236}">
                <a16:creationId xmlns:a16="http://schemas.microsoft.com/office/drawing/2014/main" id="{B689C55F-BA1C-0440-B257-D688426F082F}"/>
              </a:ext>
            </a:extLst>
          </p:cNvPr>
          <p:cNvSpPr/>
          <p:nvPr/>
        </p:nvSpPr>
        <p:spPr>
          <a:xfrm>
            <a:off x="4610075" y="4150218"/>
            <a:ext cx="3280159" cy="338554"/>
          </a:xfrm>
          <a:prstGeom prst="rect">
            <a:avLst/>
          </a:prstGeom>
          <a:solidFill>
            <a:schemeClr val="bg1">
              <a:alpha val="40000"/>
            </a:schemeClr>
          </a:solidFill>
        </p:spPr>
        <p:txBody>
          <a:bodyPr wrap="square">
            <a:spAutoFit/>
          </a:bodyPr>
          <a:lstStyle/>
          <a:p>
            <a:pPr algn="ctr"/>
            <a:r>
              <a:rPr lang="fr-FR" sz="1600" b="1" dirty="0"/>
              <a:t>Camps de concentration pour Boers</a:t>
            </a:r>
            <a:endParaRPr lang="fr-FR" sz="1600" b="1" i="0" dirty="0">
              <a:effectLst/>
            </a:endParaRPr>
          </a:p>
        </p:txBody>
      </p:sp>
      <p:sp>
        <p:nvSpPr>
          <p:cNvPr id="22" name="Rectangle 21">
            <a:extLst>
              <a:ext uri="{FF2B5EF4-FFF2-40B4-BE49-F238E27FC236}">
                <a16:creationId xmlns:a16="http://schemas.microsoft.com/office/drawing/2014/main" id="{1BEC3AB8-F2A0-4543-B609-8A1107729C36}"/>
              </a:ext>
            </a:extLst>
          </p:cNvPr>
          <p:cNvSpPr/>
          <p:nvPr/>
        </p:nvSpPr>
        <p:spPr>
          <a:xfrm>
            <a:off x="222200" y="6198306"/>
            <a:ext cx="3520240" cy="338554"/>
          </a:xfrm>
          <a:prstGeom prst="rect">
            <a:avLst/>
          </a:prstGeom>
          <a:solidFill>
            <a:schemeClr val="bg1">
              <a:alpha val="40000"/>
            </a:schemeClr>
          </a:solidFill>
        </p:spPr>
        <p:txBody>
          <a:bodyPr wrap="square">
            <a:spAutoFit/>
          </a:bodyPr>
          <a:lstStyle/>
          <a:p>
            <a:pPr algn="ctr"/>
            <a:r>
              <a:rPr lang="fr-FR" sz="1600" b="1" dirty="0"/>
              <a:t>Création d’une entreprise diamantaire</a:t>
            </a:r>
            <a:endParaRPr lang="fr-FR" sz="1600" b="1" i="0" dirty="0">
              <a:effectLst/>
            </a:endParaRPr>
          </a:p>
        </p:txBody>
      </p:sp>
      <p:cxnSp>
        <p:nvCxnSpPr>
          <p:cNvPr id="7" name="Connecteur droit avec flèche 6">
            <a:extLst>
              <a:ext uri="{FF2B5EF4-FFF2-40B4-BE49-F238E27FC236}">
                <a16:creationId xmlns:a16="http://schemas.microsoft.com/office/drawing/2014/main" id="{67F91C08-C694-7242-8530-B563A4DBAE6A}"/>
              </a:ext>
            </a:extLst>
          </p:cNvPr>
          <p:cNvCxnSpPr>
            <a:stCxn id="4" idx="3"/>
            <a:endCxn id="6" idx="1"/>
          </p:cNvCxnSpPr>
          <p:nvPr/>
        </p:nvCxnSpPr>
        <p:spPr>
          <a:xfrm flipV="1">
            <a:off x="4742791" y="1892399"/>
            <a:ext cx="510145" cy="4001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7489DDDF-D072-E94E-9E3A-6D45ED003A63}"/>
              </a:ext>
            </a:extLst>
          </p:cNvPr>
          <p:cNvCxnSpPr>
            <a:cxnSpLocks/>
            <a:stCxn id="6" idx="2"/>
            <a:endCxn id="8" idx="0"/>
          </p:cNvCxnSpPr>
          <p:nvPr/>
        </p:nvCxnSpPr>
        <p:spPr>
          <a:xfrm flipH="1">
            <a:off x="6743676" y="3574811"/>
            <a:ext cx="87549" cy="4617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00756485-7839-FF4A-8375-453F753EA058}"/>
              </a:ext>
            </a:extLst>
          </p:cNvPr>
          <p:cNvCxnSpPr>
            <a:cxnSpLocks/>
            <a:stCxn id="8" idx="1"/>
          </p:cNvCxnSpPr>
          <p:nvPr/>
        </p:nvCxnSpPr>
        <p:spPr>
          <a:xfrm flipH="1">
            <a:off x="3860800" y="5236741"/>
            <a:ext cx="749276" cy="5036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025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608ADDE-4E19-A345-BE47-17C2782B63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6547"/>
            <a:ext cx="9144000" cy="6664905"/>
          </a:xfrm>
          <a:prstGeom prst="rect">
            <a:avLst/>
          </a:prstGeom>
        </p:spPr>
      </p:pic>
    </p:spTree>
    <p:extLst>
      <p:ext uri="{BB962C8B-B14F-4D97-AF65-F5344CB8AC3E}">
        <p14:creationId xmlns:p14="http://schemas.microsoft.com/office/powerpoint/2010/main" val="3418985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F59ED3B-7460-A349-A5C3-437BC98D0D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3471" y="309966"/>
            <a:ext cx="8508570" cy="5311304"/>
          </a:xfrm>
          <a:prstGeom prst="rect">
            <a:avLst/>
          </a:prstGeom>
        </p:spPr>
      </p:pic>
    </p:spTree>
    <p:extLst>
      <p:ext uri="{BB962C8B-B14F-4D97-AF65-F5344CB8AC3E}">
        <p14:creationId xmlns:p14="http://schemas.microsoft.com/office/powerpoint/2010/main" val="1564465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0F35F0D-E590-B245-9868-BA56A9DA8F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208" y="246949"/>
            <a:ext cx="8589826" cy="3240170"/>
          </a:xfrm>
          <a:prstGeom prst="rect">
            <a:avLst/>
          </a:prstGeom>
        </p:spPr>
      </p:pic>
    </p:spTree>
    <p:extLst>
      <p:ext uri="{BB962C8B-B14F-4D97-AF65-F5344CB8AC3E}">
        <p14:creationId xmlns:p14="http://schemas.microsoft.com/office/powerpoint/2010/main" val="14441912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889DED0-F6ED-A946-A6F6-F8F516CB658B}"/>
              </a:ext>
            </a:extLst>
          </p:cNvPr>
          <p:cNvSpPr txBox="1"/>
          <p:nvPr/>
        </p:nvSpPr>
        <p:spPr>
          <a:xfrm>
            <a:off x="178175" y="255948"/>
            <a:ext cx="8691009" cy="369332"/>
          </a:xfrm>
          <a:prstGeom prst="rect">
            <a:avLst/>
          </a:prstGeom>
          <a:solidFill>
            <a:schemeClr val="bg1"/>
          </a:solidFill>
          <a:ln>
            <a:solidFill>
              <a:srgbClr val="00FDFF"/>
            </a:solidFill>
          </a:ln>
        </p:spPr>
        <p:txBody>
          <a:bodyPr wrap="square" rtlCol="0">
            <a:spAutoFit/>
          </a:bodyPr>
          <a:lstStyle/>
          <a:p>
            <a:pPr algn="ctr"/>
            <a:r>
              <a:rPr lang="fr-FR" b="1" dirty="0"/>
              <a:t>XIX</a:t>
            </a:r>
            <a:r>
              <a:rPr lang="fr-FR" b="1" baseline="30000" dirty="0"/>
              <a:t>ème</a:t>
            </a:r>
            <a:r>
              <a:rPr lang="fr-FR" b="1" dirty="0"/>
              <a:t> siècle : les </a:t>
            </a:r>
            <a:r>
              <a:rPr lang="fr-FR" b="1" dirty="0">
                <a:solidFill>
                  <a:srgbClr val="FFFF00"/>
                </a:solidFill>
              </a:rPr>
              <a:t>résistances</a:t>
            </a:r>
            <a:endParaRPr lang="fr-FR" b="1" i="1" dirty="0">
              <a:solidFill>
                <a:srgbClr val="FFFF00"/>
              </a:solidFill>
            </a:endParaRPr>
          </a:p>
        </p:txBody>
      </p:sp>
      <p:pic>
        <p:nvPicPr>
          <p:cNvPr id="4" name="Image 3">
            <a:extLst>
              <a:ext uri="{FF2B5EF4-FFF2-40B4-BE49-F238E27FC236}">
                <a16:creationId xmlns:a16="http://schemas.microsoft.com/office/drawing/2014/main" id="{62C9D3CC-428C-C94A-9F8A-9CB7A32725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175" y="738459"/>
            <a:ext cx="2377018" cy="1510654"/>
          </a:xfrm>
          <a:prstGeom prst="rect">
            <a:avLst/>
          </a:prstGeom>
          <a:ln>
            <a:solidFill>
              <a:srgbClr val="00FDFF"/>
            </a:solidFill>
          </a:ln>
        </p:spPr>
      </p:pic>
      <p:pic>
        <p:nvPicPr>
          <p:cNvPr id="6" name="Image 5">
            <a:extLst>
              <a:ext uri="{FF2B5EF4-FFF2-40B4-BE49-F238E27FC236}">
                <a16:creationId xmlns:a16="http://schemas.microsoft.com/office/drawing/2014/main" id="{26E4C95A-BE49-1846-978A-D71658C20E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4525" y="738459"/>
            <a:ext cx="3271918" cy="4305155"/>
          </a:xfrm>
          <a:prstGeom prst="rect">
            <a:avLst/>
          </a:prstGeom>
          <a:ln>
            <a:solidFill>
              <a:srgbClr val="00FDFF"/>
            </a:solidFill>
          </a:ln>
        </p:spPr>
      </p:pic>
      <p:pic>
        <p:nvPicPr>
          <p:cNvPr id="12" name="Image 11">
            <a:extLst>
              <a:ext uri="{FF2B5EF4-FFF2-40B4-BE49-F238E27FC236}">
                <a16:creationId xmlns:a16="http://schemas.microsoft.com/office/drawing/2014/main" id="{A2EF33AA-EA0D-0A4F-8775-C2B35B346A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597" y="2354075"/>
            <a:ext cx="2847836" cy="1601907"/>
          </a:xfrm>
          <a:prstGeom prst="rect">
            <a:avLst/>
          </a:prstGeom>
          <a:ln>
            <a:solidFill>
              <a:srgbClr val="00FDFF"/>
            </a:solidFill>
          </a:ln>
        </p:spPr>
      </p:pic>
      <p:pic>
        <p:nvPicPr>
          <p:cNvPr id="14" name="Image 13">
            <a:extLst>
              <a:ext uri="{FF2B5EF4-FFF2-40B4-BE49-F238E27FC236}">
                <a16:creationId xmlns:a16="http://schemas.microsoft.com/office/drawing/2014/main" id="{25DF74E7-2D65-284C-BC11-5B658B567C0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5678" y="4140092"/>
            <a:ext cx="2412745" cy="4174573"/>
          </a:xfrm>
          <a:prstGeom prst="rect">
            <a:avLst/>
          </a:prstGeom>
          <a:ln>
            <a:solidFill>
              <a:srgbClr val="00FDFF"/>
            </a:solidFill>
          </a:ln>
        </p:spPr>
      </p:pic>
      <p:pic>
        <p:nvPicPr>
          <p:cNvPr id="16" name="Image 15">
            <a:extLst>
              <a:ext uri="{FF2B5EF4-FFF2-40B4-BE49-F238E27FC236}">
                <a16:creationId xmlns:a16="http://schemas.microsoft.com/office/drawing/2014/main" id="{67C2FAA3-24B4-134A-BC3B-E48BFF0EB7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17869" y="991028"/>
            <a:ext cx="3326131" cy="5063866"/>
          </a:xfrm>
          <a:prstGeom prst="rect">
            <a:avLst/>
          </a:prstGeom>
          <a:ln>
            <a:solidFill>
              <a:srgbClr val="00FDFF"/>
            </a:solidFill>
          </a:ln>
        </p:spPr>
      </p:pic>
      <p:pic>
        <p:nvPicPr>
          <p:cNvPr id="18" name="Image 17">
            <a:extLst>
              <a:ext uri="{FF2B5EF4-FFF2-40B4-BE49-F238E27FC236}">
                <a16:creationId xmlns:a16="http://schemas.microsoft.com/office/drawing/2014/main" id="{1D7CEA35-9FBE-3341-8919-11B21854F62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651316" y="3661153"/>
            <a:ext cx="2579836" cy="3616392"/>
          </a:xfrm>
          <a:prstGeom prst="rect">
            <a:avLst/>
          </a:prstGeom>
          <a:ln>
            <a:solidFill>
              <a:srgbClr val="00FDFF"/>
            </a:solidFill>
          </a:ln>
        </p:spPr>
      </p:pic>
      <p:sp>
        <p:nvSpPr>
          <p:cNvPr id="19" name="ZoneTexte 18">
            <a:extLst>
              <a:ext uri="{FF2B5EF4-FFF2-40B4-BE49-F238E27FC236}">
                <a16:creationId xmlns:a16="http://schemas.microsoft.com/office/drawing/2014/main" id="{B15851A2-1092-374C-B382-E39B223F2009}"/>
              </a:ext>
            </a:extLst>
          </p:cNvPr>
          <p:cNvSpPr txBox="1"/>
          <p:nvPr/>
        </p:nvSpPr>
        <p:spPr>
          <a:xfrm>
            <a:off x="178175" y="738459"/>
            <a:ext cx="1448493" cy="307777"/>
          </a:xfrm>
          <a:prstGeom prst="rect">
            <a:avLst/>
          </a:prstGeom>
          <a:solidFill>
            <a:schemeClr val="bg1">
              <a:alpha val="57000"/>
            </a:schemeClr>
          </a:solidFill>
        </p:spPr>
        <p:txBody>
          <a:bodyPr wrap="square" rtlCol="0">
            <a:spAutoFit/>
          </a:bodyPr>
          <a:lstStyle/>
          <a:p>
            <a:r>
              <a:rPr lang="fr-FR" sz="1400" b="1" dirty="0" err="1"/>
              <a:t>Samory</a:t>
            </a:r>
            <a:r>
              <a:rPr lang="fr-FR" sz="1400" b="1" dirty="0"/>
              <a:t> (Guinée)</a:t>
            </a:r>
          </a:p>
        </p:txBody>
      </p:sp>
      <p:sp>
        <p:nvSpPr>
          <p:cNvPr id="20" name="ZoneTexte 19">
            <a:extLst>
              <a:ext uri="{FF2B5EF4-FFF2-40B4-BE49-F238E27FC236}">
                <a16:creationId xmlns:a16="http://schemas.microsoft.com/office/drawing/2014/main" id="{1399D9B9-076E-7346-B6C4-3325C5D13702}"/>
              </a:ext>
            </a:extLst>
          </p:cNvPr>
          <p:cNvSpPr txBox="1"/>
          <p:nvPr/>
        </p:nvSpPr>
        <p:spPr>
          <a:xfrm>
            <a:off x="714597" y="3522961"/>
            <a:ext cx="1840595" cy="307777"/>
          </a:xfrm>
          <a:prstGeom prst="rect">
            <a:avLst/>
          </a:prstGeom>
          <a:solidFill>
            <a:schemeClr val="bg1">
              <a:alpha val="57000"/>
            </a:schemeClr>
          </a:solidFill>
        </p:spPr>
        <p:txBody>
          <a:bodyPr wrap="square" rtlCol="0">
            <a:spAutoFit/>
          </a:bodyPr>
          <a:lstStyle/>
          <a:p>
            <a:r>
              <a:rPr lang="fr-FR" sz="1400" b="1" dirty="0" err="1"/>
              <a:t>Abd</a:t>
            </a:r>
            <a:r>
              <a:rPr lang="fr-FR" sz="1400" b="1" dirty="0"/>
              <a:t> El-Kader (Algérie)</a:t>
            </a:r>
          </a:p>
        </p:txBody>
      </p:sp>
      <p:sp>
        <p:nvSpPr>
          <p:cNvPr id="21" name="ZoneTexte 20">
            <a:extLst>
              <a:ext uri="{FF2B5EF4-FFF2-40B4-BE49-F238E27FC236}">
                <a16:creationId xmlns:a16="http://schemas.microsoft.com/office/drawing/2014/main" id="{B6756EDE-1E22-C843-9EB0-D52FDE26BE60}"/>
              </a:ext>
            </a:extLst>
          </p:cNvPr>
          <p:cNvSpPr txBox="1"/>
          <p:nvPr/>
        </p:nvSpPr>
        <p:spPr>
          <a:xfrm>
            <a:off x="7685699" y="991028"/>
            <a:ext cx="1458301" cy="307777"/>
          </a:xfrm>
          <a:prstGeom prst="rect">
            <a:avLst/>
          </a:prstGeom>
          <a:solidFill>
            <a:schemeClr val="bg1">
              <a:alpha val="57000"/>
            </a:schemeClr>
          </a:solidFill>
        </p:spPr>
        <p:txBody>
          <a:bodyPr wrap="square" rtlCol="0">
            <a:spAutoFit/>
          </a:bodyPr>
          <a:lstStyle/>
          <a:p>
            <a:r>
              <a:rPr lang="fr-FR" sz="1400" b="1" dirty="0"/>
              <a:t>Béhanzin (Bénin)</a:t>
            </a:r>
          </a:p>
        </p:txBody>
      </p:sp>
      <p:sp>
        <p:nvSpPr>
          <p:cNvPr id="22" name="ZoneTexte 21">
            <a:extLst>
              <a:ext uri="{FF2B5EF4-FFF2-40B4-BE49-F238E27FC236}">
                <a16:creationId xmlns:a16="http://schemas.microsoft.com/office/drawing/2014/main" id="{332F6BDA-E709-8048-A33B-86C725D3DA1A}"/>
              </a:ext>
            </a:extLst>
          </p:cNvPr>
          <p:cNvSpPr txBox="1"/>
          <p:nvPr/>
        </p:nvSpPr>
        <p:spPr>
          <a:xfrm>
            <a:off x="2760587" y="759835"/>
            <a:ext cx="2643938" cy="307777"/>
          </a:xfrm>
          <a:prstGeom prst="rect">
            <a:avLst/>
          </a:prstGeom>
          <a:solidFill>
            <a:schemeClr val="bg1">
              <a:alpha val="57000"/>
            </a:schemeClr>
          </a:solidFill>
        </p:spPr>
        <p:txBody>
          <a:bodyPr wrap="square" rtlCol="0">
            <a:spAutoFit/>
          </a:bodyPr>
          <a:lstStyle/>
          <a:p>
            <a:r>
              <a:rPr lang="fr-FR" sz="1400" b="1" dirty="0" err="1"/>
              <a:t>Shaka</a:t>
            </a:r>
            <a:r>
              <a:rPr lang="fr-FR" sz="1400" b="1" dirty="0"/>
              <a:t> Zulu (Afrique du Sud)</a:t>
            </a:r>
          </a:p>
        </p:txBody>
      </p:sp>
      <p:sp>
        <p:nvSpPr>
          <p:cNvPr id="23" name="ZoneTexte 22">
            <a:extLst>
              <a:ext uri="{FF2B5EF4-FFF2-40B4-BE49-F238E27FC236}">
                <a16:creationId xmlns:a16="http://schemas.microsoft.com/office/drawing/2014/main" id="{72912DD9-5310-6D46-A242-0BE0F4F0FE53}"/>
              </a:ext>
            </a:extLst>
          </p:cNvPr>
          <p:cNvSpPr txBox="1"/>
          <p:nvPr/>
        </p:nvSpPr>
        <p:spPr>
          <a:xfrm>
            <a:off x="620187" y="4136847"/>
            <a:ext cx="1564180" cy="307777"/>
          </a:xfrm>
          <a:prstGeom prst="rect">
            <a:avLst/>
          </a:prstGeom>
          <a:solidFill>
            <a:schemeClr val="bg1">
              <a:alpha val="57000"/>
            </a:schemeClr>
          </a:solidFill>
        </p:spPr>
        <p:txBody>
          <a:bodyPr wrap="square" rtlCol="0">
            <a:spAutoFit/>
          </a:bodyPr>
          <a:lstStyle/>
          <a:p>
            <a:r>
              <a:rPr lang="fr-FR" sz="1400" b="1" dirty="0" err="1"/>
              <a:t>Menelik</a:t>
            </a:r>
            <a:r>
              <a:rPr lang="fr-FR" sz="1400" b="1" dirty="0"/>
              <a:t> (Ethiopie)</a:t>
            </a:r>
          </a:p>
        </p:txBody>
      </p:sp>
      <p:sp>
        <p:nvSpPr>
          <p:cNvPr id="24" name="ZoneTexte 23">
            <a:extLst>
              <a:ext uri="{FF2B5EF4-FFF2-40B4-BE49-F238E27FC236}">
                <a16:creationId xmlns:a16="http://schemas.microsoft.com/office/drawing/2014/main" id="{4EA0F916-7B79-E744-81F8-F3493D57341A}"/>
              </a:ext>
            </a:extLst>
          </p:cNvPr>
          <p:cNvSpPr txBox="1"/>
          <p:nvPr/>
        </p:nvSpPr>
        <p:spPr>
          <a:xfrm>
            <a:off x="4651316" y="5811880"/>
            <a:ext cx="1284565" cy="523220"/>
          </a:xfrm>
          <a:prstGeom prst="rect">
            <a:avLst/>
          </a:prstGeom>
          <a:solidFill>
            <a:schemeClr val="bg1">
              <a:alpha val="57000"/>
            </a:schemeClr>
          </a:solidFill>
        </p:spPr>
        <p:txBody>
          <a:bodyPr wrap="square" rtlCol="0">
            <a:spAutoFit/>
          </a:bodyPr>
          <a:lstStyle/>
          <a:p>
            <a:r>
              <a:rPr lang="fr-FR" sz="1400" b="1" dirty="0"/>
              <a:t>Ranavalona III (Madagascar)</a:t>
            </a:r>
          </a:p>
        </p:txBody>
      </p:sp>
    </p:spTree>
    <p:extLst>
      <p:ext uri="{BB962C8B-B14F-4D97-AF65-F5344CB8AC3E}">
        <p14:creationId xmlns:p14="http://schemas.microsoft.com/office/powerpoint/2010/main" val="4227221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5D07D04-8CB5-994F-B5F5-48CCAA54BF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60960"/>
            <a:ext cx="9144000" cy="6918960"/>
          </a:xfrm>
          <a:prstGeom prst="rect">
            <a:avLst/>
          </a:prstGeom>
        </p:spPr>
      </p:pic>
    </p:spTree>
    <p:extLst>
      <p:ext uri="{BB962C8B-B14F-4D97-AF65-F5344CB8AC3E}">
        <p14:creationId xmlns:p14="http://schemas.microsoft.com/office/powerpoint/2010/main" val="3751318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DCD70E-821C-8540-BA5C-BCEAA0021BA4}"/>
              </a:ext>
            </a:extLst>
          </p:cNvPr>
          <p:cNvSpPr/>
          <p:nvPr/>
        </p:nvSpPr>
        <p:spPr>
          <a:xfrm>
            <a:off x="2746323" y="227923"/>
            <a:ext cx="3757760" cy="707886"/>
          </a:xfrm>
          <a:prstGeom prst="rect">
            <a:avLst/>
          </a:prstGeom>
          <a:noFill/>
        </p:spPr>
        <p:txBody>
          <a:bodyPr wrap="none" lIns="91440" tIns="45720" rIns="91440" bIns="45720">
            <a:spAutoFit/>
          </a:bodyPr>
          <a:lstStyle/>
          <a:p>
            <a:pPr algn="ctr"/>
            <a:r>
              <a:rPr lang="fr-FR" sz="4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II. Conséquences</a:t>
            </a:r>
          </a:p>
        </p:txBody>
      </p:sp>
    </p:spTree>
    <p:extLst>
      <p:ext uri="{BB962C8B-B14F-4D97-AF65-F5344CB8AC3E}">
        <p14:creationId xmlns:p14="http://schemas.microsoft.com/office/powerpoint/2010/main" val="4160656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90EC254-FD66-CB42-AD38-D296E95055A8}"/>
              </a:ext>
            </a:extLst>
          </p:cNvPr>
          <p:cNvSpPr txBox="1"/>
          <p:nvPr/>
        </p:nvSpPr>
        <p:spPr>
          <a:xfrm>
            <a:off x="293914" y="217715"/>
            <a:ext cx="6921533" cy="584775"/>
          </a:xfrm>
          <a:prstGeom prst="rect">
            <a:avLst/>
          </a:prstGeom>
          <a:solidFill>
            <a:srgbClr val="FFFF00"/>
          </a:solidFill>
        </p:spPr>
        <p:txBody>
          <a:bodyPr wrap="square" rtlCol="0">
            <a:spAutoFit/>
          </a:bodyPr>
          <a:lstStyle/>
          <a:p>
            <a:pPr algn="ctr"/>
            <a:r>
              <a:rPr lang="fr-FR" sz="3200" b="1" dirty="0">
                <a:ln w="0"/>
                <a:solidFill>
                  <a:schemeClr val="bg1"/>
                </a:solidFill>
                <a:effectLst>
                  <a:outerShdw blurRad="38100" dist="19050" dir="2700000" algn="tl" rotWithShape="0">
                    <a:schemeClr val="dk1">
                      <a:alpha val="40000"/>
                    </a:schemeClr>
                  </a:outerShdw>
                </a:effectLst>
              </a:rPr>
              <a:t>Constitutions d’empires coloniaux</a:t>
            </a:r>
          </a:p>
        </p:txBody>
      </p:sp>
    </p:spTree>
    <p:extLst>
      <p:ext uri="{BB962C8B-B14F-4D97-AF65-F5344CB8AC3E}">
        <p14:creationId xmlns:p14="http://schemas.microsoft.com/office/powerpoint/2010/main" val="386169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Capture d’écran 2017-05-28 à 23.16.02.png"/>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92406" y="674264"/>
            <a:ext cx="8979577" cy="5400643"/>
          </a:xfrm>
          <a:prstGeom prst="rect">
            <a:avLst/>
          </a:prstGeom>
          <a:ln>
            <a:solidFill>
              <a:srgbClr val="FFFFFF"/>
            </a:solidFill>
          </a:ln>
        </p:spPr>
      </p:pic>
      <p:pic>
        <p:nvPicPr>
          <p:cNvPr id="5" name="Image 4" descr="50851647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91629" y="98195"/>
            <a:ext cx="966301" cy="644201"/>
          </a:xfrm>
          <a:prstGeom prst="rect">
            <a:avLst/>
          </a:prstGeom>
          <a:ln>
            <a:solidFill>
              <a:srgbClr val="FFFFFF"/>
            </a:solidFill>
          </a:ln>
        </p:spPr>
      </p:pic>
      <p:pic>
        <p:nvPicPr>
          <p:cNvPr id="8" name="Image 7" descr="drapeau-portugalG.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29275" y="98195"/>
            <a:ext cx="962353" cy="642556"/>
          </a:xfrm>
          <a:prstGeom prst="rect">
            <a:avLst/>
          </a:prstGeom>
          <a:ln>
            <a:solidFill>
              <a:srgbClr val="FFFFFF"/>
            </a:solidFill>
          </a:ln>
        </p:spPr>
      </p:pic>
      <p:sp>
        <p:nvSpPr>
          <p:cNvPr id="6" name="Rectangle à coins arrondis 5"/>
          <p:cNvSpPr/>
          <p:nvPr/>
        </p:nvSpPr>
        <p:spPr>
          <a:xfrm>
            <a:off x="5813404" y="183295"/>
            <a:ext cx="1407525" cy="346950"/>
          </a:xfrm>
          <a:prstGeom prst="roundRect">
            <a:avLst/>
          </a:prstGeom>
          <a:solidFill>
            <a:srgbClr val="FF00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1600" b="1" dirty="0"/>
              <a:t>Début XIX</a:t>
            </a:r>
            <a:r>
              <a:rPr lang="fr-CA" sz="1600" b="1" baseline="30000" dirty="0"/>
              <a:t>ème</a:t>
            </a:r>
            <a:endParaRPr lang="fr-CA" sz="1600" b="1" dirty="0"/>
          </a:p>
        </p:txBody>
      </p:sp>
      <p:sp>
        <p:nvSpPr>
          <p:cNvPr id="2" name="ZoneTexte 1"/>
          <p:cNvSpPr txBox="1"/>
          <p:nvPr/>
        </p:nvSpPr>
        <p:spPr>
          <a:xfrm>
            <a:off x="92407" y="183295"/>
            <a:ext cx="5489036" cy="369332"/>
          </a:xfrm>
          <a:prstGeom prst="rect">
            <a:avLst/>
          </a:prstGeom>
          <a:noFill/>
        </p:spPr>
        <p:txBody>
          <a:bodyPr wrap="square" rtlCol="0">
            <a:spAutoFit/>
          </a:bodyPr>
          <a:lstStyle/>
          <a:p>
            <a:r>
              <a:rPr lang="fr-CA" b="1" dirty="0"/>
              <a:t>Espagne et Portugal : </a:t>
            </a:r>
            <a:r>
              <a:rPr lang="is-IS" b="1" dirty="0"/>
              <a:t>…</a:t>
            </a:r>
            <a:endParaRPr lang="fr-CA" b="1" dirty="0"/>
          </a:p>
        </p:txBody>
      </p:sp>
    </p:spTree>
    <p:extLst>
      <p:ext uri="{BB962C8B-B14F-4D97-AF65-F5344CB8AC3E}">
        <p14:creationId xmlns:p14="http://schemas.microsoft.com/office/powerpoint/2010/main" val="2826080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7-05-28 à 23.17.41.png"/>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85105" y="667719"/>
            <a:ext cx="8959731" cy="5405602"/>
          </a:xfrm>
          <a:prstGeom prst="rect">
            <a:avLst/>
          </a:prstGeom>
          <a:ln>
            <a:solidFill>
              <a:srgbClr val="FFFFFF"/>
            </a:solidFill>
          </a:ln>
        </p:spPr>
      </p:pic>
      <p:pic>
        <p:nvPicPr>
          <p:cNvPr id="5" name="Image 4" descr="50851647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91629" y="98195"/>
            <a:ext cx="966301" cy="644201"/>
          </a:xfrm>
          <a:prstGeom prst="rect">
            <a:avLst/>
          </a:prstGeom>
          <a:ln>
            <a:solidFill>
              <a:srgbClr val="FFFFFF"/>
            </a:solidFill>
          </a:ln>
        </p:spPr>
      </p:pic>
      <p:pic>
        <p:nvPicPr>
          <p:cNvPr id="8" name="Image 7" descr="drapeau-portugalG.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29275" y="98195"/>
            <a:ext cx="962353" cy="642556"/>
          </a:xfrm>
          <a:prstGeom prst="rect">
            <a:avLst/>
          </a:prstGeom>
          <a:ln>
            <a:solidFill>
              <a:srgbClr val="FFFFFF"/>
            </a:solidFill>
          </a:ln>
        </p:spPr>
      </p:pic>
      <p:sp>
        <p:nvSpPr>
          <p:cNvPr id="6" name="Rectangle à coins arrondis 5"/>
          <p:cNvSpPr/>
          <p:nvPr/>
        </p:nvSpPr>
        <p:spPr>
          <a:xfrm>
            <a:off x="5813404" y="183295"/>
            <a:ext cx="1407525" cy="346950"/>
          </a:xfrm>
          <a:prstGeom prst="roundRect">
            <a:avLst/>
          </a:prstGeom>
          <a:solidFill>
            <a:srgbClr val="FF00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1600" b="1" dirty="0"/>
              <a:t>Début XX</a:t>
            </a:r>
            <a:r>
              <a:rPr lang="fr-CA" sz="1600" b="1" baseline="30000" dirty="0"/>
              <a:t>ème</a:t>
            </a:r>
            <a:endParaRPr lang="fr-CA" sz="1600" b="1" dirty="0"/>
          </a:p>
        </p:txBody>
      </p:sp>
      <p:sp>
        <p:nvSpPr>
          <p:cNvPr id="7" name="ZoneTexte 6"/>
          <p:cNvSpPr txBox="1"/>
          <p:nvPr/>
        </p:nvSpPr>
        <p:spPr>
          <a:xfrm>
            <a:off x="2155707" y="183295"/>
            <a:ext cx="3425736" cy="369332"/>
          </a:xfrm>
          <a:prstGeom prst="rect">
            <a:avLst/>
          </a:prstGeom>
          <a:noFill/>
        </p:spPr>
        <p:txBody>
          <a:bodyPr wrap="square" rtlCol="0">
            <a:spAutoFit/>
          </a:bodyPr>
          <a:lstStyle/>
          <a:p>
            <a:r>
              <a:rPr lang="is-IS" b="1" dirty="0"/>
              <a:t>… les grands perdants !</a:t>
            </a:r>
            <a:endParaRPr lang="fr-CA" b="1" dirty="0"/>
          </a:p>
        </p:txBody>
      </p:sp>
    </p:spTree>
    <p:extLst>
      <p:ext uri="{BB962C8B-B14F-4D97-AF65-F5344CB8AC3E}">
        <p14:creationId xmlns:p14="http://schemas.microsoft.com/office/powerpoint/2010/main" val="5310107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Capture d’écran 2017-05-28 à 23.18.34.png"/>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91653" y="660380"/>
            <a:ext cx="8958102" cy="5414018"/>
          </a:xfrm>
          <a:prstGeom prst="rect">
            <a:avLst/>
          </a:prstGeom>
          <a:ln>
            <a:solidFill>
              <a:srgbClr val="FFFFFF"/>
            </a:solidFill>
          </a:ln>
        </p:spPr>
      </p:pic>
      <p:pic>
        <p:nvPicPr>
          <p:cNvPr id="3" name="Image 2" descr="drapeau-franc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8684" y="97404"/>
            <a:ext cx="1161071" cy="654422"/>
          </a:xfrm>
          <a:prstGeom prst="rect">
            <a:avLst/>
          </a:prstGeom>
          <a:ln>
            <a:solidFill>
              <a:srgbClr val="FFFFFF"/>
            </a:solidFill>
          </a:ln>
        </p:spPr>
      </p:pic>
      <p:pic>
        <p:nvPicPr>
          <p:cNvPr id="4" name="Image 3" descr="drapeau-britannique-mil-tec-tp_6709166555222892067f.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2516" y="97404"/>
            <a:ext cx="936167" cy="655481"/>
          </a:xfrm>
          <a:prstGeom prst="rect">
            <a:avLst/>
          </a:prstGeom>
        </p:spPr>
      </p:pic>
      <p:sp>
        <p:nvSpPr>
          <p:cNvPr id="6" name="Rectangle à coins arrondis 5"/>
          <p:cNvSpPr/>
          <p:nvPr/>
        </p:nvSpPr>
        <p:spPr>
          <a:xfrm>
            <a:off x="5643192" y="183295"/>
            <a:ext cx="1407525" cy="346950"/>
          </a:xfrm>
          <a:prstGeom prst="roundRect">
            <a:avLst/>
          </a:prstGeom>
          <a:solidFill>
            <a:srgbClr val="FF00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1600" b="1" dirty="0"/>
              <a:t>Début XIX</a:t>
            </a:r>
            <a:r>
              <a:rPr lang="fr-CA" sz="1600" b="1" baseline="30000" dirty="0"/>
              <a:t>ème</a:t>
            </a:r>
            <a:endParaRPr lang="fr-CA" sz="1600" b="1" dirty="0"/>
          </a:p>
        </p:txBody>
      </p:sp>
      <p:sp>
        <p:nvSpPr>
          <p:cNvPr id="7" name="ZoneTexte 6"/>
          <p:cNvSpPr txBox="1"/>
          <p:nvPr/>
        </p:nvSpPr>
        <p:spPr>
          <a:xfrm>
            <a:off x="91653" y="183295"/>
            <a:ext cx="5489790" cy="369332"/>
          </a:xfrm>
          <a:prstGeom prst="rect">
            <a:avLst/>
          </a:prstGeom>
          <a:noFill/>
        </p:spPr>
        <p:txBody>
          <a:bodyPr wrap="square" rtlCol="0">
            <a:spAutoFit/>
          </a:bodyPr>
          <a:lstStyle/>
          <a:p>
            <a:r>
              <a:rPr lang="fr-CA" b="1" dirty="0"/>
              <a:t>Angleterre et France : </a:t>
            </a:r>
            <a:r>
              <a:rPr lang="is-IS" b="1" dirty="0"/>
              <a:t>…</a:t>
            </a:r>
            <a:endParaRPr lang="fr-CA" b="1" dirty="0"/>
          </a:p>
        </p:txBody>
      </p:sp>
    </p:spTree>
    <p:extLst>
      <p:ext uri="{BB962C8B-B14F-4D97-AF65-F5344CB8AC3E}">
        <p14:creationId xmlns:p14="http://schemas.microsoft.com/office/powerpoint/2010/main" val="1522098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7-05-28 à 23.21.07.png"/>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104745" y="653834"/>
            <a:ext cx="8945010" cy="5361042"/>
          </a:xfrm>
          <a:prstGeom prst="rect">
            <a:avLst/>
          </a:prstGeom>
          <a:ln>
            <a:solidFill>
              <a:srgbClr val="FFFFFF"/>
            </a:solidFill>
          </a:ln>
        </p:spPr>
      </p:pic>
      <p:pic>
        <p:nvPicPr>
          <p:cNvPr id="3" name="Image 2" descr="drapeau-franc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8684" y="97404"/>
            <a:ext cx="1161071" cy="654422"/>
          </a:xfrm>
          <a:prstGeom prst="rect">
            <a:avLst/>
          </a:prstGeom>
          <a:ln>
            <a:solidFill>
              <a:srgbClr val="FFFFFF"/>
            </a:solidFill>
          </a:ln>
        </p:spPr>
      </p:pic>
      <p:pic>
        <p:nvPicPr>
          <p:cNvPr id="4" name="Image 3" descr="drapeau-britannique-mil-tec-tp_6709166555222892067f.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2516" y="97404"/>
            <a:ext cx="936167" cy="655481"/>
          </a:xfrm>
          <a:prstGeom prst="rect">
            <a:avLst/>
          </a:prstGeom>
        </p:spPr>
      </p:pic>
      <p:sp>
        <p:nvSpPr>
          <p:cNvPr id="6" name="Rectangle à coins arrondis 5"/>
          <p:cNvSpPr/>
          <p:nvPr/>
        </p:nvSpPr>
        <p:spPr>
          <a:xfrm>
            <a:off x="5643192" y="183295"/>
            <a:ext cx="1407525" cy="346950"/>
          </a:xfrm>
          <a:prstGeom prst="roundRect">
            <a:avLst/>
          </a:prstGeom>
          <a:solidFill>
            <a:srgbClr val="FF00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1600" b="1" dirty="0"/>
              <a:t>Début XX</a:t>
            </a:r>
            <a:r>
              <a:rPr lang="fr-CA" sz="1600" b="1" baseline="30000" dirty="0"/>
              <a:t>ème</a:t>
            </a:r>
            <a:endParaRPr lang="fr-CA" sz="1600" b="1" dirty="0"/>
          </a:p>
        </p:txBody>
      </p:sp>
      <p:sp>
        <p:nvSpPr>
          <p:cNvPr id="7" name="ZoneTexte 6"/>
          <p:cNvSpPr txBox="1"/>
          <p:nvPr/>
        </p:nvSpPr>
        <p:spPr>
          <a:xfrm>
            <a:off x="1938465" y="183295"/>
            <a:ext cx="3642978" cy="369332"/>
          </a:xfrm>
          <a:prstGeom prst="rect">
            <a:avLst/>
          </a:prstGeom>
          <a:noFill/>
        </p:spPr>
        <p:txBody>
          <a:bodyPr wrap="square" rtlCol="0">
            <a:spAutoFit/>
          </a:bodyPr>
          <a:lstStyle/>
          <a:p>
            <a:r>
              <a:rPr lang="is-IS" b="1" dirty="0"/>
              <a:t>… les nouveaux maîtres du monde !</a:t>
            </a:r>
            <a:endParaRPr lang="fr-CA" b="1" dirty="0"/>
          </a:p>
        </p:txBody>
      </p:sp>
    </p:spTree>
    <p:extLst>
      <p:ext uri="{BB962C8B-B14F-4D97-AF65-F5344CB8AC3E}">
        <p14:creationId xmlns:p14="http://schemas.microsoft.com/office/powerpoint/2010/main" val="12797741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7-05-28 à 23.23.54.png"/>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65467" y="745907"/>
            <a:ext cx="8995064" cy="5417479"/>
          </a:xfrm>
          <a:prstGeom prst="rect">
            <a:avLst/>
          </a:prstGeom>
          <a:ln>
            <a:solidFill>
              <a:srgbClr val="FFFFFF"/>
            </a:solidFill>
          </a:ln>
        </p:spPr>
      </p:pic>
      <p:sp>
        <p:nvSpPr>
          <p:cNvPr id="4" name="Ellipse 3"/>
          <p:cNvSpPr/>
          <p:nvPr/>
        </p:nvSpPr>
        <p:spPr>
          <a:xfrm>
            <a:off x="3685749" y="1662379"/>
            <a:ext cx="1322419" cy="883741"/>
          </a:xfrm>
          <a:prstGeom prst="ellipse">
            <a:avLst/>
          </a:prstGeom>
          <a:noFill/>
          <a:ln w="28575" cmpd="sng">
            <a:solidFill>
              <a:srgbClr val="0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pic>
        <p:nvPicPr>
          <p:cNvPr id="5" name="Image 4" descr="King-PNG-Transparent-Imag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2149" y="1059407"/>
            <a:ext cx="981993" cy="655340"/>
          </a:xfrm>
          <a:prstGeom prst="rect">
            <a:avLst/>
          </a:prstGeom>
        </p:spPr>
      </p:pic>
      <p:sp>
        <p:nvSpPr>
          <p:cNvPr id="6" name="ZoneTexte 5"/>
          <p:cNvSpPr txBox="1"/>
          <p:nvPr/>
        </p:nvSpPr>
        <p:spPr>
          <a:xfrm>
            <a:off x="65467" y="67403"/>
            <a:ext cx="8995064" cy="461665"/>
          </a:xfrm>
          <a:prstGeom prst="rect">
            <a:avLst/>
          </a:prstGeom>
          <a:noFill/>
        </p:spPr>
        <p:txBody>
          <a:bodyPr wrap="square" rtlCol="0">
            <a:spAutoFit/>
          </a:bodyPr>
          <a:lstStyle/>
          <a:p>
            <a:pPr algn="ctr"/>
            <a:r>
              <a:rPr lang="fr-CA" sz="2400" b="1" dirty="0">
                <a:solidFill>
                  <a:srgbClr val="FF0000"/>
                </a:solidFill>
              </a:rPr>
              <a:t>L’Europe domine le monde</a:t>
            </a:r>
          </a:p>
        </p:txBody>
      </p:sp>
      <p:sp>
        <p:nvSpPr>
          <p:cNvPr id="7" name="ZoneTexte 6"/>
          <p:cNvSpPr txBox="1"/>
          <p:nvPr/>
        </p:nvSpPr>
        <p:spPr>
          <a:xfrm>
            <a:off x="6442055" y="739049"/>
            <a:ext cx="2618476" cy="923330"/>
          </a:xfrm>
          <a:prstGeom prst="rect">
            <a:avLst/>
          </a:prstGeom>
          <a:solidFill>
            <a:srgbClr val="000000"/>
          </a:solidFill>
          <a:ln>
            <a:solidFill>
              <a:srgbClr val="FFFFFF"/>
            </a:solidFill>
          </a:ln>
        </p:spPr>
        <p:txBody>
          <a:bodyPr wrap="square" rtlCol="0">
            <a:spAutoFit/>
          </a:bodyPr>
          <a:lstStyle/>
          <a:p>
            <a:pPr algn="ctr"/>
            <a:r>
              <a:rPr lang="fr-CA" b="1" dirty="0">
                <a:solidFill>
                  <a:srgbClr val="FF0000"/>
                </a:solidFill>
              </a:rPr>
              <a:t>Métropole :</a:t>
            </a:r>
          </a:p>
          <a:p>
            <a:pPr algn="ctr"/>
            <a:r>
              <a:rPr lang="fr-CA" b="1" dirty="0"/>
              <a:t>Puissance qui a fondé la colonie et qui la domine</a:t>
            </a:r>
          </a:p>
        </p:txBody>
      </p:sp>
    </p:spTree>
    <p:extLst>
      <p:ext uri="{BB962C8B-B14F-4D97-AF65-F5344CB8AC3E}">
        <p14:creationId xmlns:p14="http://schemas.microsoft.com/office/powerpoint/2010/main" val="1273411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4B03F01-25CF-8441-B7F9-F3F87FB79943}"/>
              </a:ext>
            </a:extLst>
          </p:cNvPr>
          <p:cNvSpPr txBox="1"/>
          <p:nvPr/>
        </p:nvSpPr>
        <p:spPr>
          <a:xfrm>
            <a:off x="1" y="255948"/>
            <a:ext cx="8869184" cy="369332"/>
          </a:xfrm>
          <a:prstGeom prst="rect">
            <a:avLst/>
          </a:prstGeom>
          <a:solidFill>
            <a:schemeClr val="bg1"/>
          </a:solidFill>
          <a:ln>
            <a:solidFill>
              <a:srgbClr val="00FDFF"/>
            </a:solidFill>
          </a:ln>
        </p:spPr>
        <p:txBody>
          <a:bodyPr wrap="square" rtlCol="0">
            <a:spAutoFit/>
          </a:bodyPr>
          <a:lstStyle/>
          <a:p>
            <a:pPr algn="ctr"/>
            <a:r>
              <a:rPr lang="fr-FR" b="1" dirty="0"/>
              <a:t>L’empire anglais</a:t>
            </a:r>
            <a:endParaRPr lang="fr-FR" b="1" i="1" dirty="0">
              <a:solidFill>
                <a:srgbClr val="FFFF00"/>
              </a:solidFill>
            </a:endParaRPr>
          </a:p>
        </p:txBody>
      </p:sp>
      <p:pic>
        <p:nvPicPr>
          <p:cNvPr id="6" name="Image 5">
            <a:extLst>
              <a:ext uri="{FF2B5EF4-FFF2-40B4-BE49-F238E27FC236}">
                <a16:creationId xmlns:a16="http://schemas.microsoft.com/office/drawing/2014/main" id="{29548AB9-9A8B-B649-8D9D-FF7ECEAD31C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729218"/>
            <a:ext cx="9144000" cy="4775337"/>
          </a:xfrm>
          <a:prstGeom prst="rect">
            <a:avLst/>
          </a:prstGeom>
        </p:spPr>
      </p:pic>
      <p:pic>
        <p:nvPicPr>
          <p:cNvPr id="5" name="Image 4">
            <a:extLst>
              <a:ext uri="{FF2B5EF4-FFF2-40B4-BE49-F238E27FC236}">
                <a16:creationId xmlns:a16="http://schemas.microsoft.com/office/drawing/2014/main" id="{7ED19326-7D48-BE4D-8738-047868AD4C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71390" y="165691"/>
            <a:ext cx="1742173" cy="919178"/>
          </a:xfrm>
          <a:prstGeom prst="rect">
            <a:avLst/>
          </a:prstGeom>
          <a:ln>
            <a:solidFill>
              <a:srgbClr val="00FDFF"/>
            </a:solidFill>
          </a:ln>
        </p:spPr>
      </p:pic>
      <p:pic>
        <p:nvPicPr>
          <p:cNvPr id="9" name="Image 8">
            <a:extLst>
              <a:ext uri="{FF2B5EF4-FFF2-40B4-BE49-F238E27FC236}">
                <a16:creationId xmlns:a16="http://schemas.microsoft.com/office/drawing/2014/main" id="{4D300A9D-B0DB-5742-B056-06D998CBF7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28210" y="1948129"/>
            <a:ext cx="455869" cy="448562"/>
          </a:xfrm>
          <a:prstGeom prst="rect">
            <a:avLst/>
          </a:prstGeom>
        </p:spPr>
      </p:pic>
      <p:cxnSp>
        <p:nvCxnSpPr>
          <p:cNvPr id="11" name="Connecteur droit avec flèche 10">
            <a:extLst>
              <a:ext uri="{FF2B5EF4-FFF2-40B4-BE49-F238E27FC236}">
                <a16:creationId xmlns:a16="http://schemas.microsoft.com/office/drawing/2014/main" id="{32208FE8-6253-EB42-B325-3C376429F3A3}"/>
              </a:ext>
            </a:extLst>
          </p:cNvPr>
          <p:cNvCxnSpPr>
            <a:stCxn id="9" idx="3"/>
          </p:cNvCxnSpPr>
          <p:nvPr/>
        </p:nvCxnSpPr>
        <p:spPr>
          <a:xfrm>
            <a:off x="3584079" y="2172410"/>
            <a:ext cx="410405" cy="22428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E83568EC-7E87-A945-B568-4C621276171E}"/>
              </a:ext>
            </a:extLst>
          </p:cNvPr>
          <p:cNvCxnSpPr>
            <a:cxnSpLocks/>
          </p:cNvCxnSpPr>
          <p:nvPr/>
        </p:nvCxnSpPr>
        <p:spPr>
          <a:xfrm>
            <a:off x="3584079" y="2172410"/>
            <a:ext cx="970559" cy="27563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Image 15">
            <a:extLst>
              <a:ext uri="{FF2B5EF4-FFF2-40B4-BE49-F238E27FC236}">
                <a16:creationId xmlns:a16="http://schemas.microsoft.com/office/drawing/2014/main" id="{E42E3F5A-5013-FE4E-837E-D1A1FC27B9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16407" y="3911967"/>
            <a:ext cx="455869" cy="448562"/>
          </a:xfrm>
          <a:prstGeom prst="rect">
            <a:avLst/>
          </a:prstGeom>
        </p:spPr>
      </p:pic>
      <p:cxnSp>
        <p:nvCxnSpPr>
          <p:cNvPr id="17" name="Connecteur droit avec flèche 16">
            <a:extLst>
              <a:ext uri="{FF2B5EF4-FFF2-40B4-BE49-F238E27FC236}">
                <a16:creationId xmlns:a16="http://schemas.microsoft.com/office/drawing/2014/main" id="{65B75496-0FA4-3846-AD39-021367402CAD}"/>
              </a:ext>
            </a:extLst>
          </p:cNvPr>
          <p:cNvCxnSpPr>
            <a:cxnSpLocks/>
            <a:stCxn id="16" idx="1"/>
          </p:cNvCxnSpPr>
          <p:nvPr/>
        </p:nvCxnSpPr>
        <p:spPr>
          <a:xfrm flipH="1" flipV="1">
            <a:off x="5440101" y="3725404"/>
            <a:ext cx="676306" cy="41084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E2CA2530-8A49-044B-83D1-C308DC0AB7BF}"/>
              </a:ext>
            </a:extLst>
          </p:cNvPr>
          <p:cNvCxnSpPr>
            <a:cxnSpLocks/>
          </p:cNvCxnSpPr>
          <p:nvPr/>
        </p:nvCxnSpPr>
        <p:spPr>
          <a:xfrm flipH="1" flipV="1">
            <a:off x="5602147" y="3159890"/>
            <a:ext cx="514260" cy="97635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12E96C1A-70B7-D540-AEA9-39976F6B8EDC}"/>
              </a:ext>
            </a:extLst>
          </p:cNvPr>
          <p:cNvCxnSpPr>
            <a:cxnSpLocks/>
          </p:cNvCxnSpPr>
          <p:nvPr/>
        </p:nvCxnSpPr>
        <p:spPr>
          <a:xfrm flipH="1" flipV="1">
            <a:off x="5104436" y="2633243"/>
            <a:ext cx="1011970" cy="150300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6D9137F0-9CDE-7E4C-B185-9B9D4E46EA30}"/>
              </a:ext>
            </a:extLst>
          </p:cNvPr>
          <p:cNvCxnSpPr>
            <a:cxnSpLocks/>
          </p:cNvCxnSpPr>
          <p:nvPr/>
        </p:nvCxnSpPr>
        <p:spPr>
          <a:xfrm flipV="1">
            <a:off x="6572277" y="3588152"/>
            <a:ext cx="650326" cy="54809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3" name="Image 32">
            <a:extLst>
              <a:ext uri="{FF2B5EF4-FFF2-40B4-BE49-F238E27FC236}">
                <a16:creationId xmlns:a16="http://schemas.microsoft.com/office/drawing/2014/main" id="{C98E2C57-DCD1-0246-A893-45B9D65710B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7288" y="4712676"/>
            <a:ext cx="1412777" cy="1991623"/>
          </a:xfrm>
          <a:prstGeom prst="rect">
            <a:avLst/>
          </a:prstGeom>
          <a:ln>
            <a:solidFill>
              <a:srgbClr val="FF0000"/>
            </a:solidFill>
          </a:ln>
        </p:spPr>
      </p:pic>
      <p:pic>
        <p:nvPicPr>
          <p:cNvPr id="37" name="Image 36">
            <a:extLst>
              <a:ext uri="{FF2B5EF4-FFF2-40B4-BE49-F238E27FC236}">
                <a16:creationId xmlns:a16="http://schemas.microsoft.com/office/drawing/2014/main" id="{CE9E9C85-15D2-9E41-BADD-88194240E45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90499" y="4872473"/>
            <a:ext cx="1524973" cy="1821496"/>
          </a:xfrm>
          <a:prstGeom prst="rect">
            <a:avLst/>
          </a:prstGeom>
          <a:ln>
            <a:solidFill>
              <a:srgbClr val="FF0000"/>
            </a:solidFill>
          </a:ln>
        </p:spPr>
      </p:pic>
      <p:sp>
        <p:nvSpPr>
          <p:cNvPr id="38" name="ZoneTexte 37">
            <a:extLst>
              <a:ext uri="{FF2B5EF4-FFF2-40B4-BE49-F238E27FC236}">
                <a16:creationId xmlns:a16="http://schemas.microsoft.com/office/drawing/2014/main" id="{21E7B041-C64A-1848-8FFE-29217FE379E5}"/>
              </a:ext>
            </a:extLst>
          </p:cNvPr>
          <p:cNvSpPr txBox="1"/>
          <p:nvPr/>
        </p:nvSpPr>
        <p:spPr>
          <a:xfrm>
            <a:off x="1611217" y="5945373"/>
            <a:ext cx="7402346" cy="307777"/>
          </a:xfrm>
          <a:prstGeom prst="rect">
            <a:avLst/>
          </a:prstGeom>
          <a:solidFill>
            <a:schemeClr val="bg1">
              <a:alpha val="57000"/>
            </a:schemeClr>
          </a:solidFill>
        </p:spPr>
        <p:txBody>
          <a:bodyPr wrap="square" rtlCol="0">
            <a:spAutoFit/>
          </a:bodyPr>
          <a:lstStyle/>
          <a:p>
            <a:r>
              <a:rPr lang="fr-FR" sz="1400" b="1" dirty="0"/>
              <a:t>La reine Victoria, impératrice des Indes, et Mohammed Abdul Karim (secrétaire musulman indien)</a:t>
            </a:r>
          </a:p>
        </p:txBody>
      </p:sp>
    </p:spTree>
    <p:extLst>
      <p:ext uri="{BB962C8B-B14F-4D97-AF65-F5344CB8AC3E}">
        <p14:creationId xmlns:p14="http://schemas.microsoft.com/office/powerpoint/2010/main" val="26348708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23F7C5C-ADD7-AE45-9E42-84BA29C846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56814" y="3630595"/>
            <a:ext cx="5737609" cy="3227405"/>
          </a:xfrm>
          <a:prstGeom prst="rect">
            <a:avLst/>
          </a:prstGeom>
          <a:ln>
            <a:solidFill>
              <a:schemeClr val="tx1"/>
            </a:solidFill>
          </a:ln>
        </p:spPr>
      </p:pic>
      <p:sp>
        <p:nvSpPr>
          <p:cNvPr id="7" name="Rectangle 6">
            <a:extLst>
              <a:ext uri="{FF2B5EF4-FFF2-40B4-BE49-F238E27FC236}">
                <a16:creationId xmlns:a16="http://schemas.microsoft.com/office/drawing/2014/main" id="{5506705B-61DE-5F45-8BBD-274E1D44696A}"/>
              </a:ext>
            </a:extLst>
          </p:cNvPr>
          <p:cNvSpPr/>
          <p:nvPr/>
        </p:nvSpPr>
        <p:spPr>
          <a:xfrm>
            <a:off x="1795307" y="5082489"/>
            <a:ext cx="3108289" cy="584775"/>
          </a:xfrm>
          <a:prstGeom prst="rect">
            <a:avLst/>
          </a:prstGeom>
          <a:solidFill>
            <a:schemeClr val="bg1">
              <a:alpha val="40000"/>
            </a:schemeClr>
          </a:solidFill>
        </p:spPr>
        <p:txBody>
          <a:bodyPr wrap="square">
            <a:spAutoFit/>
          </a:bodyPr>
          <a:lstStyle/>
          <a:p>
            <a:r>
              <a:rPr lang="fr-FR" sz="1600" b="1" dirty="0"/>
              <a:t>« le fardeau de l’homme blanc »</a:t>
            </a:r>
          </a:p>
          <a:p>
            <a:r>
              <a:rPr lang="fr-FR" sz="1600" b="1" i="0" dirty="0">
                <a:effectLst/>
              </a:rPr>
              <a:t>Rudyard Kipling</a:t>
            </a:r>
          </a:p>
        </p:txBody>
      </p:sp>
      <p:pic>
        <p:nvPicPr>
          <p:cNvPr id="9" name="Image 8">
            <a:extLst>
              <a:ext uri="{FF2B5EF4-FFF2-40B4-BE49-F238E27FC236}">
                <a16:creationId xmlns:a16="http://schemas.microsoft.com/office/drawing/2014/main" id="{3A4FE3A5-107C-174B-8D71-95427B465A5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1560" y="170987"/>
            <a:ext cx="2907560" cy="4034240"/>
          </a:xfrm>
          <a:prstGeom prst="rect">
            <a:avLst/>
          </a:prstGeom>
          <a:ln>
            <a:solidFill>
              <a:schemeClr val="tx1"/>
            </a:solidFill>
          </a:ln>
        </p:spPr>
      </p:pic>
      <p:sp>
        <p:nvSpPr>
          <p:cNvPr id="10" name="Rectangle 9">
            <a:extLst>
              <a:ext uri="{FF2B5EF4-FFF2-40B4-BE49-F238E27FC236}">
                <a16:creationId xmlns:a16="http://schemas.microsoft.com/office/drawing/2014/main" id="{97B14723-E265-4349-BFE6-94281770A7E1}"/>
              </a:ext>
            </a:extLst>
          </p:cNvPr>
          <p:cNvSpPr/>
          <p:nvPr/>
        </p:nvSpPr>
        <p:spPr>
          <a:xfrm>
            <a:off x="426720" y="255156"/>
            <a:ext cx="8615680" cy="584775"/>
          </a:xfrm>
          <a:prstGeom prst="rect">
            <a:avLst/>
          </a:prstGeom>
          <a:solidFill>
            <a:schemeClr val="bg1">
              <a:alpha val="40000"/>
            </a:schemeClr>
          </a:solidFill>
        </p:spPr>
        <p:txBody>
          <a:bodyPr wrap="square">
            <a:spAutoFit/>
          </a:bodyPr>
          <a:lstStyle/>
          <a:p>
            <a:pPr algn="r"/>
            <a:r>
              <a:rPr lang="fr-FR" sz="1600" b="1" dirty="0"/>
              <a:t>« Je crois que la race britannique est la plus grande des races impériales que le monde ait connues »</a:t>
            </a:r>
          </a:p>
          <a:p>
            <a:pPr algn="r"/>
            <a:r>
              <a:rPr lang="fr-FR" sz="1600" b="1" i="0" dirty="0">
                <a:effectLst/>
              </a:rPr>
              <a:t>Joseph Chamberlain</a:t>
            </a:r>
          </a:p>
        </p:txBody>
      </p:sp>
    </p:spTree>
    <p:extLst>
      <p:ext uri="{BB962C8B-B14F-4D97-AF65-F5344CB8AC3E}">
        <p14:creationId xmlns:p14="http://schemas.microsoft.com/office/powerpoint/2010/main" val="9634684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232A6C3B-6EF1-FB4D-9AF9-F297A6BBAF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03596" y="1599140"/>
            <a:ext cx="3783101" cy="4969181"/>
          </a:xfrm>
          <a:prstGeom prst="rect">
            <a:avLst/>
          </a:prstGeom>
          <a:ln>
            <a:solidFill>
              <a:schemeClr val="tx1"/>
            </a:solidFill>
          </a:ln>
        </p:spPr>
      </p:pic>
      <p:pic>
        <p:nvPicPr>
          <p:cNvPr id="9" name="Image 8">
            <a:extLst>
              <a:ext uri="{FF2B5EF4-FFF2-40B4-BE49-F238E27FC236}">
                <a16:creationId xmlns:a16="http://schemas.microsoft.com/office/drawing/2014/main" id="{8E9066E8-51B6-E642-BC75-F03C33D76B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1703" y="784598"/>
            <a:ext cx="4781130" cy="2799761"/>
          </a:xfrm>
          <a:prstGeom prst="rect">
            <a:avLst/>
          </a:prstGeom>
          <a:ln>
            <a:solidFill>
              <a:schemeClr val="tx1"/>
            </a:solidFill>
          </a:ln>
        </p:spPr>
      </p:pic>
      <p:pic>
        <p:nvPicPr>
          <p:cNvPr id="5" name="Image 4">
            <a:extLst>
              <a:ext uri="{FF2B5EF4-FFF2-40B4-BE49-F238E27FC236}">
                <a16:creationId xmlns:a16="http://schemas.microsoft.com/office/drawing/2014/main" id="{4F6F2A4D-C8FB-E04C-A613-F0772C987C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1976" y="104735"/>
            <a:ext cx="2784721" cy="1359727"/>
          </a:xfrm>
          <a:prstGeom prst="rect">
            <a:avLst/>
          </a:prstGeom>
          <a:ln>
            <a:solidFill>
              <a:schemeClr val="tx1"/>
            </a:solidFill>
          </a:ln>
        </p:spPr>
      </p:pic>
      <p:sp>
        <p:nvSpPr>
          <p:cNvPr id="2" name="Rectangle 1">
            <a:extLst>
              <a:ext uri="{FF2B5EF4-FFF2-40B4-BE49-F238E27FC236}">
                <a16:creationId xmlns:a16="http://schemas.microsoft.com/office/drawing/2014/main" id="{055B117D-A14D-B74A-A645-4DB82B820EDC}"/>
              </a:ext>
            </a:extLst>
          </p:cNvPr>
          <p:cNvSpPr/>
          <p:nvPr/>
        </p:nvSpPr>
        <p:spPr>
          <a:xfrm>
            <a:off x="331703" y="209987"/>
            <a:ext cx="5333806" cy="338554"/>
          </a:xfrm>
          <a:prstGeom prst="rect">
            <a:avLst/>
          </a:prstGeom>
          <a:solidFill>
            <a:schemeClr val="tx2">
              <a:alpha val="30000"/>
            </a:schemeClr>
          </a:solidFill>
        </p:spPr>
        <p:txBody>
          <a:bodyPr wrap="square">
            <a:spAutoFit/>
          </a:bodyPr>
          <a:lstStyle/>
          <a:p>
            <a:pPr algn="ctr"/>
            <a:r>
              <a:rPr lang="fr-FR" sz="1600" b="1" dirty="0"/>
              <a:t>Des colonies pénitentiaires : Nouvelle-Calédonie et Australie</a:t>
            </a:r>
            <a:endParaRPr lang="fr-FR" sz="1600" b="1" i="0" dirty="0">
              <a:effectLst/>
            </a:endParaRPr>
          </a:p>
        </p:txBody>
      </p:sp>
      <p:sp>
        <p:nvSpPr>
          <p:cNvPr id="19" name="Rectangle 18">
            <a:extLst>
              <a:ext uri="{FF2B5EF4-FFF2-40B4-BE49-F238E27FC236}">
                <a16:creationId xmlns:a16="http://schemas.microsoft.com/office/drawing/2014/main" id="{07006910-9B3D-B74C-93DE-F316AFA52896}"/>
              </a:ext>
            </a:extLst>
          </p:cNvPr>
          <p:cNvSpPr/>
          <p:nvPr/>
        </p:nvSpPr>
        <p:spPr>
          <a:xfrm>
            <a:off x="331704" y="3232428"/>
            <a:ext cx="1082317" cy="338554"/>
          </a:xfrm>
          <a:prstGeom prst="rect">
            <a:avLst/>
          </a:prstGeom>
          <a:solidFill>
            <a:schemeClr val="bg1">
              <a:alpha val="40000"/>
            </a:schemeClr>
          </a:solidFill>
        </p:spPr>
        <p:txBody>
          <a:bodyPr wrap="square">
            <a:spAutoFit/>
          </a:bodyPr>
          <a:lstStyle/>
          <a:p>
            <a:pPr algn="ctr"/>
            <a:r>
              <a:rPr lang="fr-FR" sz="1600" b="1" dirty="0"/>
              <a:t>bagnards</a:t>
            </a:r>
            <a:endParaRPr lang="fr-FR" sz="1600" b="1" i="0" dirty="0">
              <a:effectLst/>
            </a:endParaRPr>
          </a:p>
        </p:txBody>
      </p:sp>
      <p:sp>
        <p:nvSpPr>
          <p:cNvPr id="20" name="Rectangle 19">
            <a:extLst>
              <a:ext uri="{FF2B5EF4-FFF2-40B4-BE49-F238E27FC236}">
                <a16:creationId xmlns:a16="http://schemas.microsoft.com/office/drawing/2014/main" id="{05C8AA22-119B-4B4F-8AAE-90362802E44A}"/>
              </a:ext>
            </a:extLst>
          </p:cNvPr>
          <p:cNvSpPr/>
          <p:nvPr/>
        </p:nvSpPr>
        <p:spPr>
          <a:xfrm>
            <a:off x="6683603" y="1156685"/>
            <a:ext cx="2303094" cy="307777"/>
          </a:xfrm>
          <a:prstGeom prst="rect">
            <a:avLst/>
          </a:prstGeom>
          <a:solidFill>
            <a:schemeClr val="bg1">
              <a:alpha val="19000"/>
            </a:schemeClr>
          </a:solidFill>
        </p:spPr>
        <p:txBody>
          <a:bodyPr wrap="square">
            <a:spAutoFit/>
          </a:bodyPr>
          <a:lstStyle/>
          <a:p>
            <a:pPr algn="ctr"/>
            <a:r>
              <a:rPr lang="fr-FR" sz="1400" b="1" dirty="0"/>
              <a:t>Découverte par James Cook</a:t>
            </a:r>
            <a:endParaRPr lang="fr-FR" sz="1400" b="1" i="0" dirty="0">
              <a:effectLst/>
            </a:endParaRPr>
          </a:p>
        </p:txBody>
      </p:sp>
      <p:sp>
        <p:nvSpPr>
          <p:cNvPr id="23" name="Rectangle 22">
            <a:extLst>
              <a:ext uri="{FF2B5EF4-FFF2-40B4-BE49-F238E27FC236}">
                <a16:creationId xmlns:a16="http://schemas.microsoft.com/office/drawing/2014/main" id="{8C6742A6-6EE0-7D42-A379-5A55177074AD}"/>
              </a:ext>
            </a:extLst>
          </p:cNvPr>
          <p:cNvSpPr/>
          <p:nvPr/>
        </p:nvSpPr>
        <p:spPr>
          <a:xfrm>
            <a:off x="8103082" y="6229767"/>
            <a:ext cx="883615" cy="338554"/>
          </a:xfrm>
          <a:prstGeom prst="rect">
            <a:avLst/>
          </a:prstGeom>
          <a:solidFill>
            <a:schemeClr val="bg1">
              <a:alpha val="40000"/>
            </a:schemeClr>
          </a:solidFill>
        </p:spPr>
        <p:txBody>
          <a:bodyPr wrap="square">
            <a:spAutoFit/>
          </a:bodyPr>
          <a:lstStyle/>
          <a:p>
            <a:pPr algn="ctr"/>
            <a:r>
              <a:rPr lang="fr-FR" sz="1600" b="1" dirty="0"/>
              <a:t>convicts</a:t>
            </a:r>
            <a:endParaRPr lang="fr-FR" sz="1600" b="1" i="0" dirty="0">
              <a:effectLst/>
            </a:endParaRPr>
          </a:p>
        </p:txBody>
      </p:sp>
      <p:pic>
        <p:nvPicPr>
          <p:cNvPr id="16" name="Image 15">
            <a:extLst>
              <a:ext uri="{FF2B5EF4-FFF2-40B4-BE49-F238E27FC236}">
                <a16:creationId xmlns:a16="http://schemas.microsoft.com/office/drawing/2014/main" id="{15DBC232-62EA-7A46-AAB7-2FE712EB8F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1703" y="3651183"/>
            <a:ext cx="4781130" cy="2989081"/>
          </a:xfrm>
          <a:prstGeom prst="rect">
            <a:avLst/>
          </a:prstGeom>
          <a:ln>
            <a:solidFill>
              <a:schemeClr val="tx1"/>
            </a:solidFill>
          </a:ln>
        </p:spPr>
      </p:pic>
      <p:sp>
        <p:nvSpPr>
          <p:cNvPr id="24" name="Rectangle 23">
            <a:extLst>
              <a:ext uri="{FF2B5EF4-FFF2-40B4-BE49-F238E27FC236}">
                <a16:creationId xmlns:a16="http://schemas.microsoft.com/office/drawing/2014/main" id="{9A03DF73-41C8-7D4D-8252-B3A7FBD1A49C}"/>
              </a:ext>
            </a:extLst>
          </p:cNvPr>
          <p:cNvSpPr/>
          <p:nvPr/>
        </p:nvSpPr>
        <p:spPr>
          <a:xfrm>
            <a:off x="331703" y="3647234"/>
            <a:ext cx="1214293" cy="338554"/>
          </a:xfrm>
          <a:prstGeom prst="rect">
            <a:avLst/>
          </a:prstGeom>
          <a:solidFill>
            <a:schemeClr val="bg1">
              <a:alpha val="40000"/>
            </a:schemeClr>
          </a:solidFill>
        </p:spPr>
        <p:txBody>
          <a:bodyPr wrap="square">
            <a:spAutoFit/>
          </a:bodyPr>
          <a:lstStyle/>
          <a:p>
            <a:pPr algn="ctr"/>
            <a:r>
              <a:rPr lang="fr-FR" sz="1600" b="1" dirty="0"/>
              <a:t>prostituées</a:t>
            </a:r>
            <a:endParaRPr lang="fr-FR" sz="1600" b="1" i="0" dirty="0">
              <a:effectLst/>
            </a:endParaRPr>
          </a:p>
        </p:txBody>
      </p:sp>
    </p:spTree>
    <p:extLst>
      <p:ext uri="{BB962C8B-B14F-4D97-AF65-F5344CB8AC3E}">
        <p14:creationId xmlns:p14="http://schemas.microsoft.com/office/powerpoint/2010/main" val="2262730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9D0A78C-4FCF-4941-919F-B1F6E733D9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5015" y="461199"/>
            <a:ext cx="1767957" cy="2196687"/>
          </a:xfrm>
          <a:prstGeom prst="ellipse">
            <a:avLst/>
          </a:prstGeom>
          <a:ln>
            <a:solidFill>
              <a:srgbClr val="00FDFF"/>
            </a:solidFill>
          </a:ln>
        </p:spPr>
      </p:pic>
      <p:sp>
        <p:nvSpPr>
          <p:cNvPr id="5" name="ZoneTexte 4">
            <a:extLst>
              <a:ext uri="{FF2B5EF4-FFF2-40B4-BE49-F238E27FC236}">
                <a16:creationId xmlns:a16="http://schemas.microsoft.com/office/drawing/2014/main" id="{C818C233-A196-F043-8BF7-0D9C49CB2909}"/>
              </a:ext>
            </a:extLst>
          </p:cNvPr>
          <p:cNvSpPr txBox="1"/>
          <p:nvPr/>
        </p:nvSpPr>
        <p:spPr>
          <a:xfrm>
            <a:off x="2158682" y="1377043"/>
            <a:ext cx="6392890" cy="646331"/>
          </a:xfrm>
          <a:prstGeom prst="rect">
            <a:avLst/>
          </a:prstGeom>
          <a:noFill/>
        </p:spPr>
        <p:txBody>
          <a:bodyPr wrap="square" rtlCol="0">
            <a:spAutoFit/>
          </a:bodyPr>
          <a:lstStyle/>
          <a:p>
            <a:r>
              <a:rPr lang="fr-FR" b="1" dirty="0"/>
              <a:t>XVII</a:t>
            </a:r>
            <a:r>
              <a:rPr lang="fr-FR" b="1" baseline="30000" dirty="0"/>
              <a:t>ème</a:t>
            </a:r>
            <a:r>
              <a:rPr lang="fr-FR" b="1" dirty="0"/>
              <a:t> siècle : le jésuite français Alexandre de Rhodes </a:t>
            </a:r>
            <a:r>
              <a:rPr lang="fr-FR" b="1" dirty="0">
                <a:solidFill>
                  <a:srgbClr val="FFFF00"/>
                </a:solidFill>
              </a:rPr>
              <a:t>rencontre</a:t>
            </a:r>
            <a:r>
              <a:rPr lang="fr-FR" b="1" dirty="0"/>
              <a:t> des Vietnamiens et crée le dictionnaire latino-annamite</a:t>
            </a:r>
          </a:p>
        </p:txBody>
      </p:sp>
      <p:pic>
        <p:nvPicPr>
          <p:cNvPr id="11" name="Image 10">
            <a:extLst>
              <a:ext uri="{FF2B5EF4-FFF2-40B4-BE49-F238E27FC236}">
                <a16:creationId xmlns:a16="http://schemas.microsoft.com/office/drawing/2014/main" id="{BCC3B03A-D6BE-174B-A7CE-719168C857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6998" y="2503535"/>
            <a:ext cx="1365974" cy="2093328"/>
          </a:xfrm>
          <a:prstGeom prst="rect">
            <a:avLst/>
          </a:prstGeom>
          <a:ln>
            <a:solidFill>
              <a:srgbClr val="00FDFF"/>
            </a:solidFill>
          </a:ln>
        </p:spPr>
      </p:pic>
      <p:pic>
        <p:nvPicPr>
          <p:cNvPr id="13" name="Image 12">
            <a:extLst>
              <a:ext uri="{FF2B5EF4-FFF2-40B4-BE49-F238E27FC236}">
                <a16:creationId xmlns:a16="http://schemas.microsoft.com/office/drawing/2014/main" id="{FF598A8B-9145-5B46-9C36-502D90ED7B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80668" y="2023374"/>
            <a:ext cx="1011099" cy="1429356"/>
          </a:xfrm>
          <a:prstGeom prst="rect">
            <a:avLst/>
          </a:prstGeom>
          <a:ln>
            <a:solidFill>
              <a:srgbClr val="00FDFF"/>
            </a:solidFill>
          </a:ln>
        </p:spPr>
      </p:pic>
      <p:sp>
        <p:nvSpPr>
          <p:cNvPr id="14" name="ZoneTexte 13">
            <a:extLst>
              <a:ext uri="{FF2B5EF4-FFF2-40B4-BE49-F238E27FC236}">
                <a16:creationId xmlns:a16="http://schemas.microsoft.com/office/drawing/2014/main" id="{FFC0930E-EF22-AD4C-A7E1-34F6482F845F}"/>
              </a:ext>
            </a:extLst>
          </p:cNvPr>
          <p:cNvSpPr txBox="1"/>
          <p:nvPr/>
        </p:nvSpPr>
        <p:spPr>
          <a:xfrm>
            <a:off x="2158682" y="2563402"/>
            <a:ext cx="6058947" cy="646331"/>
          </a:xfrm>
          <a:prstGeom prst="rect">
            <a:avLst/>
          </a:prstGeom>
          <a:noFill/>
        </p:spPr>
        <p:txBody>
          <a:bodyPr wrap="square" rtlCol="0">
            <a:spAutoFit/>
          </a:bodyPr>
          <a:lstStyle/>
          <a:p>
            <a:r>
              <a:rPr lang="fr-FR" b="1" dirty="0"/>
              <a:t>XVIII</a:t>
            </a:r>
            <a:r>
              <a:rPr lang="fr-FR" b="1" baseline="30000" dirty="0"/>
              <a:t>ème</a:t>
            </a:r>
            <a:r>
              <a:rPr lang="fr-FR" b="1" dirty="0"/>
              <a:t> siècle : l’évêque Pigneau de Behaine se lie d’</a:t>
            </a:r>
            <a:r>
              <a:rPr lang="fr-FR" b="1" dirty="0">
                <a:solidFill>
                  <a:srgbClr val="FFFF00"/>
                </a:solidFill>
              </a:rPr>
              <a:t>amitié </a:t>
            </a:r>
            <a:r>
              <a:rPr lang="fr-FR" b="1" dirty="0"/>
              <a:t>avec la dynastie des Nguyên</a:t>
            </a:r>
          </a:p>
        </p:txBody>
      </p:sp>
      <p:sp>
        <p:nvSpPr>
          <p:cNvPr id="15" name="ZoneTexte 14">
            <a:extLst>
              <a:ext uri="{FF2B5EF4-FFF2-40B4-BE49-F238E27FC236}">
                <a16:creationId xmlns:a16="http://schemas.microsoft.com/office/drawing/2014/main" id="{FC25D58A-F5D0-D547-8A98-92073CAB3659}"/>
              </a:ext>
            </a:extLst>
          </p:cNvPr>
          <p:cNvSpPr txBox="1"/>
          <p:nvPr/>
        </p:nvSpPr>
        <p:spPr>
          <a:xfrm>
            <a:off x="3117774" y="3926909"/>
            <a:ext cx="5661999" cy="646331"/>
          </a:xfrm>
          <a:prstGeom prst="rect">
            <a:avLst/>
          </a:prstGeom>
          <a:noFill/>
        </p:spPr>
        <p:txBody>
          <a:bodyPr wrap="square" rtlCol="0">
            <a:spAutoFit/>
          </a:bodyPr>
          <a:lstStyle/>
          <a:p>
            <a:r>
              <a:rPr lang="fr-FR" b="1" dirty="0"/>
              <a:t>XIX</a:t>
            </a:r>
            <a:r>
              <a:rPr lang="fr-FR" b="1" baseline="30000" dirty="0"/>
              <a:t>ème</a:t>
            </a:r>
            <a:r>
              <a:rPr lang="fr-FR" b="1" dirty="0"/>
              <a:t> siècle : le Père Joseph Marchand est </a:t>
            </a:r>
            <a:r>
              <a:rPr lang="fr-FR" b="1" dirty="0">
                <a:solidFill>
                  <a:srgbClr val="FFFF00"/>
                </a:solidFill>
              </a:rPr>
              <a:t>persécuté</a:t>
            </a:r>
            <a:r>
              <a:rPr lang="fr-FR" b="1" dirty="0"/>
              <a:t> et subit le « supplice des cent plaies »</a:t>
            </a:r>
          </a:p>
        </p:txBody>
      </p:sp>
      <p:pic>
        <p:nvPicPr>
          <p:cNvPr id="17" name="Image 16">
            <a:extLst>
              <a:ext uri="{FF2B5EF4-FFF2-40B4-BE49-F238E27FC236}">
                <a16:creationId xmlns:a16="http://schemas.microsoft.com/office/drawing/2014/main" id="{2AF70B62-8BD1-E74B-B3CC-25D7AFE42D9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81802" y="3893471"/>
            <a:ext cx="1271586" cy="2367106"/>
          </a:xfrm>
          <a:prstGeom prst="rect">
            <a:avLst/>
          </a:prstGeom>
          <a:ln>
            <a:solidFill>
              <a:srgbClr val="00FDFF"/>
            </a:solidFill>
          </a:ln>
        </p:spPr>
      </p:pic>
      <p:sp>
        <p:nvSpPr>
          <p:cNvPr id="18" name="ZoneTexte 17">
            <a:extLst>
              <a:ext uri="{FF2B5EF4-FFF2-40B4-BE49-F238E27FC236}">
                <a16:creationId xmlns:a16="http://schemas.microsoft.com/office/drawing/2014/main" id="{D0008F89-92AD-A44E-A7CB-3771FE7B191A}"/>
              </a:ext>
            </a:extLst>
          </p:cNvPr>
          <p:cNvSpPr txBox="1"/>
          <p:nvPr/>
        </p:nvSpPr>
        <p:spPr>
          <a:xfrm>
            <a:off x="5725886" y="218239"/>
            <a:ext cx="3418114" cy="461665"/>
          </a:xfrm>
          <a:prstGeom prst="rect">
            <a:avLst/>
          </a:prstGeom>
          <a:noFill/>
        </p:spPr>
        <p:txBody>
          <a:bodyPr wrap="square" rtlCol="0">
            <a:spAutoFit/>
          </a:bodyPr>
          <a:lstStyle/>
          <a:p>
            <a:pPr algn="ctr"/>
            <a:r>
              <a:rPr lang="fr-FR" sz="2400" b="1" dirty="0">
                <a:ln w="0"/>
                <a:solidFill>
                  <a:srgbClr val="00FDFF"/>
                </a:solidFill>
                <a:effectLst>
                  <a:outerShdw blurRad="38100" dist="19050" dir="2700000" algn="tl" rotWithShape="0">
                    <a:schemeClr val="dk1">
                      <a:alpha val="40000"/>
                    </a:schemeClr>
                  </a:outerShdw>
                </a:effectLst>
              </a:rPr>
              <a:t>Exemple : au Vietnam</a:t>
            </a:r>
          </a:p>
        </p:txBody>
      </p:sp>
    </p:spTree>
    <p:extLst>
      <p:ext uri="{BB962C8B-B14F-4D97-AF65-F5344CB8AC3E}">
        <p14:creationId xmlns:p14="http://schemas.microsoft.com/office/powerpoint/2010/main" val="37666283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0E8C81E-44D3-7B48-A3FF-2F2EF85360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19145" y="89781"/>
            <a:ext cx="2295238" cy="2955078"/>
          </a:xfrm>
          <a:prstGeom prst="rect">
            <a:avLst/>
          </a:prstGeom>
          <a:ln>
            <a:solidFill>
              <a:schemeClr val="tx1"/>
            </a:solidFill>
          </a:ln>
        </p:spPr>
      </p:pic>
      <p:pic>
        <p:nvPicPr>
          <p:cNvPr id="3" name="Image 2">
            <a:extLst>
              <a:ext uri="{FF2B5EF4-FFF2-40B4-BE49-F238E27FC236}">
                <a16:creationId xmlns:a16="http://schemas.microsoft.com/office/drawing/2014/main" id="{C8B64B57-1076-1F47-A6D9-9F167FD8AC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1403"/>
            <a:ext cx="3494855" cy="1640264"/>
          </a:xfrm>
          <a:prstGeom prst="rect">
            <a:avLst/>
          </a:prstGeom>
          <a:ln>
            <a:solidFill>
              <a:schemeClr val="tx1"/>
            </a:solidFill>
          </a:ln>
        </p:spPr>
      </p:pic>
      <p:pic>
        <p:nvPicPr>
          <p:cNvPr id="11" name="Image 10">
            <a:extLst>
              <a:ext uri="{FF2B5EF4-FFF2-40B4-BE49-F238E27FC236}">
                <a16:creationId xmlns:a16="http://schemas.microsoft.com/office/drawing/2014/main" id="{C2F72F85-A27D-344F-B23A-B3635796B2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26" y="3807978"/>
            <a:ext cx="5175101" cy="2810911"/>
          </a:xfrm>
          <a:prstGeom prst="rect">
            <a:avLst/>
          </a:prstGeom>
          <a:ln>
            <a:solidFill>
              <a:schemeClr val="tx1"/>
            </a:solidFill>
          </a:ln>
        </p:spPr>
      </p:pic>
      <p:pic>
        <p:nvPicPr>
          <p:cNvPr id="13" name="Image 12">
            <a:extLst>
              <a:ext uri="{FF2B5EF4-FFF2-40B4-BE49-F238E27FC236}">
                <a16:creationId xmlns:a16="http://schemas.microsoft.com/office/drawing/2014/main" id="{347D4DEF-996E-204E-864B-EC318F07D29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61"/>
          <a:stretch/>
        </p:blipFill>
        <p:spPr>
          <a:xfrm>
            <a:off x="4713403" y="3927947"/>
            <a:ext cx="4300980" cy="2795496"/>
          </a:xfrm>
          <a:prstGeom prst="rect">
            <a:avLst/>
          </a:prstGeom>
          <a:ln>
            <a:solidFill>
              <a:schemeClr val="tx1"/>
            </a:solidFill>
          </a:ln>
        </p:spPr>
      </p:pic>
      <p:pic>
        <p:nvPicPr>
          <p:cNvPr id="15" name="Image 14">
            <a:extLst>
              <a:ext uri="{FF2B5EF4-FFF2-40B4-BE49-F238E27FC236}">
                <a16:creationId xmlns:a16="http://schemas.microsoft.com/office/drawing/2014/main" id="{F92AFC71-0823-1F46-BC9A-2518F77502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81662" y="1371527"/>
            <a:ext cx="2172502" cy="2172502"/>
          </a:xfrm>
          <a:prstGeom prst="rect">
            <a:avLst/>
          </a:prstGeom>
          <a:ln>
            <a:solidFill>
              <a:schemeClr val="tx1"/>
            </a:solidFill>
          </a:ln>
        </p:spPr>
      </p:pic>
      <p:pic>
        <p:nvPicPr>
          <p:cNvPr id="17" name="Image 16">
            <a:extLst>
              <a:ext uri="{FF2B5EF4-FFF2-40B4-BE49-F238E27FC236}">
                <a16:creationId xmlns:a16="http://schemas.microsoft.com/office/drawing/2014/main" id="{E72604DA-6135-C340-B3BD-A03C7196D0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52544" y="838244"/>
            <a:ext cx="2334077" cy="2917596"/>
          </a:xfrm>
          <a:prstGeom prst="rect">
            <a:avLst/>
          </a:prstGeom>
          <a:ln>
            <a:solidFill>
              <a:schemeClr val="tx1"/>
            </a:solidFill>
          </a:ln>
        </p:spPr>
      </p:pic>
      <p:pic>
        <p:nvPicPr>
          <p:cNvPr id="9" name="Image 8">
            <a:extLst>
              <a:ext uri="{FF2B5EF4-FFF2-40B4-BE49-F238E27FC236}">
                <a16:creationId xmlns:a16="http://schemas.microsoft.com/office/drawing/2014/main" id="{E3E7213C-64C5-D947-9EFE-DA7D170E0A4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30775" y="2036190"/>
            <a:ext cx="1566837" cy="2353590"/>
          </a:xfrm>
          <a:prstGeom prst="rect">
            <a:avLst/>
          </a:prstGeom>
          <a:ln>
            <a:solidFill>
              <a:schemeClr val="tx1"/>
            </a:solidFill>
          </a:ln>
        </p:spPr>
      </p:pic>
      <p:sp>
        <p:nvSpPr>
          <p:cNvPr id="18" name="Rectangle 17">
            <a:extLst>
              <a:ext uri="{FF2B5EF4-FFF2-40B4-BE49-F238E27FC236}">
                <a16:creationId xmlns:a16="http://schemas.microsoft.com/office/drawing/2014/main" id="{D45C1438-2CD1-7743-88DD-14FBD6EE885C}"/>
              </a:ext>
            </a:extLst>
          </p:cNvPr>
          <p:cNvSpPr/>
          <p:nvPr/>
        </p:nvSpPr>
        <p:spPr>
          <a:xfrm>
            <a:off x="2860216" y="248634"/>
            <a:ext cx="2758159" cy="338554"/>
          </a:xfrm>
          <a:prstGeom prst="rect">
            <a:avLst/>
          </a:prstGeom>
          <a:solidFill>
            <a:schemeClr val="bg1">
              <a:alpha val="40000"/>
            </a:schemeClr>
          </a:solidFill>
          <a:ln>
            <a:solidFill>
              <a:srgbClr val="FF0000"/>
            </a:solidFill>
          </a:ln>
        </p:spPr>
        <p:txBody>
          <a:bodyPr wrap="square">
            <a:spAutoFit/>
          </a:bodyPr>
          <a:lstStyle/>
          <a:p>
            <a:pPr algn="ctr"/>
            <a:r>
              <a:rPr lang="fr-FR" sz="1600" b="1" strike="sngStrike" dirty="0"/>
              <a:t>Aborigènes, Maoris et Kanaks</a:t>
            </a:r>
            <a:endParaRPr lang="fr-FR" sz="1600" b="1" i="0" strike="sngStrike" dirty="0">
              <a:effectLst/>
            </a:endParaRPr>
          </a:p>
        </p:txBody>
      </p:sp>
    </p:spTree>
    <p:extLst>
      <p:ext uri="{BB962C8B-B14F-4D97-AF65-F5344CB8AC3E}">
        <p14:creationId xmlns:p14="http://schemas.microsoft.com/office/powerpoint/2010/main" val="8966669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7334C2E-EE16-4146-957C-2F3DD1BBE17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58004" y="1564640"/>
            <a:ext cx="6044100" cy="5293360"/>
          </a:xfrm>
          <a:prstGeom prst="rect">
            <a:avLst/>
          </a:prstGeom>
          <a:ln>
            <a:solidFill>
              <a:schemeClr val="tx1"/>
            </a:solidFill>
          </a:ln>
        </p:spPr>
      </p:pic>
      <p:pic>
        <p:nvPicPr>
          <p:cNvPr id="9" name="Image 8">
            <a:extLst>
              <a:ext uri="{FF2B5EF4-FFF2-40B4-BE49-F238E27FC236}">
                <a16:creationId xmlns:a16="http://schemas.microsoft.com/office/drawing/2014/main" id="{E8446873-6744-A542-8D5A-5335972C9BAF}"/>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9948" b="94509" l="10000" r="90000">
                        <a14:foregroundMark x1="51127" y1="86305" x2="63088" y2="82429"/>
                      </a14:backgroundRemoval>
                    </a14:imgEffect>
                  </a14:imgLayer>
                </a14:imgProps>
              </a:ext>
              <a:ext uri="{28A0092B-C50C-407E-A947-70E740481C1C}">
                <a14:useLocalDpi xmlns:a14="http://schemas.microsoft.com/office/drawing/2010/main"/>
              </a:ext>
            </a:extLst>
          </a:blip>
          <a:stretch>
            <a:fillRect/>
          </a:stretch>
        </p:blipFill>
        <p:spPr>
          <a:xfrm>
            <a:off x="-352136" y="503343"/>
            <a:ext cx="4886481" cy="3707977"/>
          </a:xfrm>
          <a:prstGeom prst="rect">
            <a:avLst/>
          </a:prstGeom>
        </p:spPr>
      </p:pic>
      <p:sp>
        <p:nvSpPr>
          <p:cNvPr id="10" name="Rectangle 9">
            <a:extLst>
              <a:ext uri="{FF2B5EF4-FFF2-40B4-BE49-F238E27FC236}">
                <a16:creationId xmlns:a16="http://schemas.microsoft.com/office/drawing/2014/main" id="{CC5BD7BA-B9FD-DD44-88D8-CB25CF8C6630}"/>
              </a:ext>
            </a:extLst>
          </p:cNvPr>
          <p:cNvSpPr/>
          <p:nvPr/>
        </p:nvSpPr>
        <p:spPr>
          <a:xfrm>
            <a:off x="1150255" y="402230"/>
            <a:ext cx="7636260" cy="338554"/>
          </a:xfrm>
          <a:prstGeom prst="rect">
            <a:avLst/>
          </a:prstGeom>
          <a:solidFill>
            <a:schemeClr val="bg1">
              <a:alpha val="40000"/>
            </a:schemeClr>
          </a:solidFill>
          <a:ln>
            <a:solidFill>
              <a:srgbClr val="FF0000"/>
            </a:solidFill>
          </a:ln>
        </p:spPr>
        <p:txBody>
          <a:bodyPr wrap="square">
            <a:spAutoFit/>
          </a:bodyPr>
          <a:lstStyle/>
          <a:p>
            <a:pPr algn="ctr"/>
            <a:r>
              <a:rPr lang="fr-FR" sz="1600" b="1" dirty="0"/>
              <a:t>29 moutons mérinos importés d’Angleterre en 1788. 100 millions sur place en 1891…</a:t>
            </a:r>
            <a:endParaRPr lang="fr-FR" sz="1600" b="1" i="0" dirty="0">
              <a:effectLst/>
            </a:endParaRPr>
          </a:p>
        </p:txBody>
      </p:sp>
    </p:spTree>
    <p:extLst>
      <p:ext uri="{BB962C8B-B14F-4D97-AF65-F5344CB8AC3E}">
        <p14:creationId xmlns:p14="http://schemas.microsoft.com/office/powerpoint/2010/main" val="24054994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ADD13363-A6F3-3F42-9E37-8E1B793A1B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0926" y="3345046"/>
            <a:ext cx="2175433" cy="3711448"/>
          </a:xfrm>
          <a:prstGeom prst="rect">
            <a:avLst/>
          </a:prstGeom>
          <a:ln>
            <a:solidFill>
              <a:schemeClr val="tx1"/>
            </a:solidFill>
          </a:ln>
        </p:spPr>
      </p:pic>
      <p:sp>
        <p:nvSpPr>
          <p:cNvPr id="2" name="Rectangle 1">
            <a:extLst>
              <a:ext uri="{FF2B5EF4-FFF2-40B4-BE49-F238E27FC236}">
                <a16:creationId xmlns:a16="http://schemas.microsoft.com/office/drawing/2014/main" id="{B670855A-C7B9-2045-B85B-9895E69A0105}"/>
              </a:ext>
            </a:extLst>
          </p:cNvPr>
          <p:cNvSpPr/>
          <p:nvPr/>
        </p:nvSpPr>
        <p:spPr>
          <a:xfrm>
            <a:off x="331703" y="209987"/>
            <a:ext cx="1676206" cy="338554"/>
          </a:xfrm>
          <a:prstGeom prst="rect">
            <a:avLst/>
          </a:prstGeom>
          <a:solidFill>
            <a:schemeClr val="tx2">
              <a:alpha val="30000"/>
            </a:schemeClr>
          </a:solidFill>
        </p:spPr>
        <p:txBody>
          <a:bodyPr wrap="square">
            <a:spAutoFit/>
          </a:bodyPr>
          <a:lstStyle/>
          <a:p>
            <a:pPr algn="ctr"/>
            <a:r>
              <a:rPr lang="fr-FR" sz="1600" b="1" dirty="0"/>
              <a:t>Le Canada</a:t>
            </a:r>
            <a:endParaRPr lang="fr-FR" sz="1600" b="1" i="0" dirty="0">
              <a:effectLst/>
            </a:endParaRPr>
          </a:p>
        </p:txBody>
      </p:sp>
      <p:pic>
        <p:nvPicPr>
          <p:cNvPr id="4" name="Image 3">
            <a:extLst>
              <a:ext uri="{FF2B5EF4-FFF2-40B4-BE49-F238E27FC236}">
                <a16:creationId xmlns:a16="http://schemas.microsoft.com/office/drawing/2014/main" id="{65AA7763-5BE7-7F43-BCA6-24F2645386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0682" y="1894788"/>
            <a:ext cx="6873318" cy="4582212"/>
          </a:xfrm>
          <a:prstGeom prst="rect">
            <a:avLst/>
          </a:prstGeom>
          <a:ln>
            <a:solidFill>
              <a:schemeClr val="tx1"/>
            </a:solidFill>
          </a:ln>
        </p:spPr>
      </p:pic>
      <p:pic>
        <p:nvPicPr>
          <p:cNvPr id="6" name="Image 5">
            <a:extLst>
              <a:ext uri="{FF2B5EF4-FFF2-40B4-BE49-F238E27FC236}">
                <a16:creationId xmlns:a16="http://schemas.microsoft.com/office/drawing/2014/main" id="{8E8F6A05-3619-C74F-A240-1C5545ACD2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96362" y="-36711"/>
            <a:ext cx="2065775" cy="1931499"/>
          </a:xfrm>
          <a:prstGeom prst="rect">
            <a:avLst/>
          </a:prstGeom>
        </p:spPr>
      </p:pic>
      <p:pic>
        <p:nvPicPr>
          <p:cNvPr id="8" name="Image 7">
            <a:extLst>
              <a:ext uri="{FF2B5EF4-FFF2-40B4-BE49-F238E27FC236}">
                <a16:creationId xmlns:a16="http://schemas.microsoft.com/office/drawing/2014/main" id="{7C55D9AC-C6FB-E841-9328-154B5CC9F37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35571" y="142167"/>
            <a:ext cx="3476658" cy="2391941"/>
          </a:xfrm>
          <a:prstGeom prst="rect">
            <a:avLst/>
          </a:prstGeom>
        </p:spPr>
      </p:pic>
      <p:pic>
        <p:nvPicPr>
          <p:cNvPr id="12" name="Image 11">
            <a:extLst>
              <a:ext uri="{FF2B5EF4-FFF2-40B4-BE49-F238E27FC236}">
                <a16:creationId xmlns:a16="http://schemas.microsoft.com/office/drawing/2014/main" id="{33E0DE03-D003-2F43-9F06-066A337628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1703" y="1386329"/>
            <a:ext cx="2166400" cy="1787280"/>
          </a:xfrm>
          <a:prstGeom prst="rect">
            <a:avLst/>
          </a:prstGeom>
        </p:spPr>
      </p:pic>
      <p:pic>
        <p:nvPicPr>
          <p:cNvPr id="18" name="Image 17">
            <a:extLst>
              <a:ext uri="{FF2B5EF4-FFF2-40B4-BE49-F238E27FC236}">
                <a16:creationId xmlns:a16="http://schemas.microsoft.com/office/drawing/2014/main" id="{774ACAD4-D430-094E-936A-2068B05DB4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85657" y="4572000"/>
            <a:ext cx="1330662" cy="2122214"/>
          </a:xfrm>
          <a:prstGeom prst="rect">
            <a:avLst/>
          </a:prstGeom>
          <a:ln>
            <a:solidFill>
              <a:schemeClr val="tx1"/>
            </a:solidFill>
          </a:ln>
        </p:spPr>
      </p:pic>
      <p:pic>
        <p:nvPicPr>
          <p:cNvPr id="16" name="Image 15">
            <a:extLst>
              <a:ext uri="{FF2B5EF4-FFF2-40B4-BE49-F238E27FC236}">
                <a16:creationId xmlns:a16="http://schemas.microsoft.com/office/drawing/2014/main" id="{D9B65E8D-4E5B-C342-B3F2-723541615D9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44239" y="4572000"/>
            <a:ext cx="1474997" cy="2099763"/>
          </a:xfrm>
          <a:prstGeom prst="rect">
            <a:avLst/>
          </a:prstGeom>
          <a:ln>
            <a:solidFill>
              <a:schemeClr val="tx1"/>
            </a:solidFill>
          </a:ln>
        </p:spPr>
      </p:pic>
    </p:spTree>
    <p:extLst>
      <p:ext uri="{BB962C8B-B14F-4D97-AF65-F5344CB8AC3E}">
        <p14:creationId xmlns:p14="http://schemas.microsoft.com/office/powerpoint/2010/main" val="39327872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ndia_British_Raj_flag_as_map.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3375218" y="693614"/>
            <a:ext cx="5357610" cy="4539357"/>
          </a:xfrm>
          <a:prstGeom prst="rect">
            <a:avLst/>
          </a:prstGeom>
        </p:spPr>
      </p:pic>
      <p:pic>
        <p:nvPicPr>
          <p:cNvPr id="4" name="Image 3" descr="380169_304620242912189_584410967_n.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0688" y="4435515"/>
            <a:ext cx="1053967" cy="2038755"/>
          </a:xfrm>
          <a:prstGeom prst="rect">
            <a:avLst/>
          </a:prstGeom>
          <a:ln>
            <a:solidFill>
              <a:srgbClr val="00FFFF"/>
            </a:solidFill>
          </a:ln>
        </p:spPr>
      </p:pic>
      <p:pic>
        <p:nvPicPr>
          <p:cNvPr id="6" name="Image 5" descr="disparition-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44872" y="4699616"/>
            <a:ext cx="2576676" cy="1932507"/>
          </a:xfrm>
          <a:prstGeom prst="rect">
            <a:avLst/>
          </a:prstGeom>
          <a:ln>
            <a:solidFill>
              <a:srgbClr val="00FFFF"/>
            </a:solidFill>
          </a:ln>
        </p:spPr>
      </p:pic>
      <p:pic>
        <p:nvPicPr>
          <p:cNvPr id="10" name="Image 9" descr="british-1297282_960_720.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85339" y="161728"/>
            <a:ext cx="1477934" cy="2955868"/>
          </a:xfrm>
          <a:prstGeom prst="rect">
            <a:avLst/>
          </a:prstGeom>
        </p:spPr>
      </p:pic>
      <p:pic>
        <p:nvPicPr>
          <p:cNvPr id="15" name="Image 14" descr="8133886558ed897f01aba3341b693b44.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79986" y="4580936"/>
            <a:ext cx="1205353" cy="1827651"/>
          </a:xfrm>
          <a:prstGeom prst="rect">
            <a:avLst/>
          </a:prstGeom>
        </p:spPr>
      </p:pic>
      <p:pic>
        <p:nvPicPr>
          <p:cNvPr id="5" name="Image 4">
            <a:extLst>
              <a:ext uri="{FF2B5EF4-FFF2-40B4-BE49-F238E27FC236}">
                <a16:creationId xmlns:a16="http://schemas.microsoft.com/office/drawing/2014/main" id="{1A3F720F-C57F-C24E-B2DE-34570EA1A73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6199" y="2405790"/>
            <a:ext cx="2732041" cy="1820916"/>
          </a:xfrm>
          <a:prstGeom prst="rect">
            <a:avLst/>
          </a:prstGeom>
          <a:ln>
            <a:solidFill>
              <a:srgbClr val="00FDFF"/>
            </a:solidFill>
          </a:ln>
        </p:spPr>
      </p:pic>
      <p:pic>
        <p:nvPicPr>
          <p:cNvPr id="7" name="Image 6">
            <a:extLst>
              <a:ext uri="{FF2B5EF4-FFF2-40B4-BE49-F238E27FC236}">
                <a16:creationId xmlns:a16="http://schemas.microsoft.com/office/drawing/2014/main" id="{61959742-8ABC-624C-A4DE-4E1CD1AC307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42811" y="5073805"/>
            <a:ext cx="2240924" cy="1493949"/>
          </a:xfrm>
          <a:prstGeom prst="rect">
            <a:avLst/>
          </a:prstGeom>
          <a:ln>
            <a:solidFill>
              <a:srgbClr val="00FDFF"/>
            </a:solidFill>
          </a:ln>
        </p:spPr>
      </p:pic>
      <p:pic>
        <p:nvPicPr>
          <p:cNvPr id="13" name="Image 12">
            <a:extLst>
              <a:ext uri="{FF2B5EF4-FFF2-40B4-BE49-F238E27FC236}">
                <a16:creationId xmlns:a16="http://schemas.microsoft.com/office/drawing/2014/main" id="{C239279C-4CD3-E941-BD91-60A88D8C23E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16651" y="801344"/>
            <a:ext cx="1778024" cy="1329028"/>
          </a:xfrm>
          <a:prstGeom prst="rect">
            <a:avLst/>
          </a:prstGeom>
        </p:spPr>
      </p:pic>
      <p:pic>
        <p:nvPicPr>
          <p:cNvPr id="18" name="Image 17">
            <a:extLst>
              <a:ext uri="{FF2B5EF4-FFF2-40B4-BE49-F238E27FC236}">
                <a16:creationId xmlns:a16="http://schemas.microsoft.com/office/drawing/2014/main" id="{30C46F86-0612-B142-A8E8-75C5C2406F2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70449" y="2814230"/>
            <a:ext cx="1908953" cy="1885386"/>
          </a:xfrm>
          <a:prstGeom prst="rect">
            <a:avLst/>
          </a:prstGeom>
        </p:spPr>
      </p:pic>
      <p:pic>
        <p:nvPicPr>
          <p:cNvPr id="21" name="Image 20">
            <a:extLst>
              <a:ext uri="{FF2B5EF4-FFF2-40B4-BE49-F238E27FC236}">
                <a16:creationId xmlns:a16="http://schemas.microsoft.com/office/drawing/2014/main" id="{7889666B-C590-EA48-BC0E-2FC017A3B77C}"/>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515218" y="350205"/>
            <a:ext cx="1498153" cy="1498153"/>
          </a:xfrm>
          <a:prstGeom prst="rect">
            <a:avLst/>
          </a:prstGeom>
        </p:spPr>
      </p:pic>
      <p:sp>
        <p:nvSpPr>
          <p:cNvPr id="22" name="Rectangle 21">
            <a:extLst>
              <a:ext uri="{FF2B5EF4-FFF2-40B4-BE49-F238E27FC236}">
                <a16:creationId xmlns:a16="http://schemas.microsoft.com/office/drawing/2014/main" id="{A8A94108-B7FA-9A41-BC7C-DE2D5A2A8F6C}"/>
              </a:ext>
            </a:extLst>
          </p:cNvPr>
          <p:cNvSpPr/>
          <p:nvPr/>
        </p:nvSpPr>
        <p:spPr>
          <a:xfrm>
            <a:off x="271284" y="192987"/>
            <a:ext cx="1676206" cy="338554"/>
          </a:xfrm>
          <a:prstGeom prst="rect">
            <a:avLst/>
          </a:prstGeom>
          <a:solidFill>
            <a:schemeClr val="tx2">
              <a:alpha val="30000"/>
            </a:schemeClr>
          </a:solidFill>
        </p:spPr>
        <p:txBody>
          <a:bodyPr wrap="square">
            <a:spAutoFit/>
          </a:bodyPr>
          <a:lstStyle/>
          <a:p>
            <a:pPr algn="ctr"/>
            <a:r>
              <a:rPr lang="fr-FR" sz="1600" b="1" dirty="0"/>
              <a:t>Les Indes</a:t>
            </a:r>
            <a:endParaRPr lang="fr-FR" sz="1600" b="1" i="0" dirty="0">
              <a:effectLst/>
            </a:endParaRPr>
          </a:p>
        </p:txBody>
      </p:sp>
    </p:spTree>
    <p:extLst>
      <p:ext uri="{BB962C8B-B14F-4D97-AF65-F5344CB8AC3E}">
        <p14:creationId xmlns:p14="http://schemas.microsoft.com/office/powerpoint/2010/main" val="32112030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90D752B-222D-2940-9D07-26B67ED463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59456" y="1149106"/>
            <a:ext cx="4139300" cy="5174123"/>
          </a:xfrm>
          <a:prstGeom prst="rect">
            <a:avLst/>
          </a:prstGeom>
          <a:ln>
            <a:solidFill>
              <a:srgbClr val="00FDFF"/>
            </a:solidFill>
          </a:ln>
        </p:spPr>
      </p:pic>
      <p:pic>
        <p:nvPicPr>
          <p:cNvPr id="5" name="Image 4">
            <a:extLst>
              <a:ext uri="{FF2B5EF4-FFF2-40B4-BE49-F238E27FC236}">
                <a16:creationId xmlns:a16="http://schemas.microsoft.com/office/drawing/2014/main" id="{4FB567EA-701F-E34E-8DC1-DE85CF81CD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423" y="2884867"/>
            <a:ext cx="3371509" cy="3884564"/>
          </a:xfrm>
          <a:prstGeom prst="rect">
            <a:avLst/>
          </a:prstGeom>
          <a:ln>
            <a:solidFill>
              <a:srgbClr val="00FDFF"/>
            </a:solidFill>
          </a:ln>
        </p:spPr>
      </p:pic>
      <p:pic>
        <p:nvPicPr>
          <p:cNvPr id="6" name="Image 5">
            <a:extLst>
              <a:ext uri="{FF2B5EF4-FFF2-40B4-BE49-F238E27FC236}">
                <a16:creationId xmlns:a16="http://schemas.microsoft.com/office/drawing/2014/main" id="{97619381-3F58-BF41-A96F-917B9BAEF0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688316">
            <a:off x="3532932" y="2185963"/>
            <a:ext cx="2108015" cy="4373638"/>
          </a:xfrm>
          <a:prstGeom prst="rect">
            <a:avLst/>
          </a:prstGeom>
          <a:ln>
            <a:solidFill>
              <a:srgbClr val="00FDFF"/>
            </a:solidFill>
          </a:ln>
        </p:spPr>
      </p:pic>
      <p:sp>
        <p:nvSpPr>
          <p:cNvPr id="10" name="Rectangle 9">
            <a:extLst>
              <a:ext uri="{FF2B5EF4-FFF2-40B4-BE49-F238E27FC236}">
                <a16:creationId xmlns:a16="http://schemas.microsoft.com/office/drawing/2014/main" id="{3B8183EF-0543-1340-853A-24E5B4AD9E41}"/>
              </a:ext>
            </a:extLst>
          </p:cNvPr>
          <p:cNvSpPr/>
          <p:nvPr/>
        </p:nvSpPr>
        <p:spPr>
          <a:xfrm>
            <a:off x="7322550" y="1356206"/>
            <a:ext cx="1676206" cy="338554"/>
          </a:xfrm>
          <a:prstGeom prst="rect">
            <a:avLst/>
          </a:prstGeom>
          <a:solidFill>
            <a:schemeClr val="tx2">
              <a:alpha val="30000"/>
            </a:schemeClr>
          </a:solidFill>
        </p:spPr>
        <p:txBody>
          <a:bodyPr wrap="square">
            <a:spAutoFit/>
          </a:bodyPr>
          <a:lstStyle/>
          <a:p>
            <a:pPr algn="ctr"/>
            <a:r>
              <a:rPr lang="fr-FR" sz="1600" b="1" dirty="0"/>
              <a:t>Le </a:t>
            </a:r>
            <a:r>
              <a:rPr lang="fr-FR" sz="1600" b="1" dirty="0" err="1">
                <a:solidFill>
                  <a:srgbClr val="00FDFF"/>
                </a:solidFill>
              </a:rPr>
              <a:t>Cullinan</a:t>
            </a:r>
            <a:endParaRPr lang="fr-FR" sz="1600" b="1" i="0" dirty="0">
              <a:solidFill>
                <a:srgbClr val="00FDFF"/>
              </a:solidFill>
              <a:effectLst/>
            </a:endParaRPr>
          </a:p>
        </p:txBody>
      </p:sp>
      <p:pic>
        <p:nvPicPr>
          <p:cNvPr id="12" name="Image 11">
            <a:extLst>
              <a:ext uri="{FF2B5EF4-FFF2-40B4-BE49-F238E27FC236}">
                <a16:creationId xmlns:a16="http://schemas.microsoft.com/office/drawing/2014/main" id="{1463E05B-D414-0945-92C0-94F7EFE4EB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4789" y="-124881"/>
            <a:ext cx="2897293" cy="2044268"/>
          </a:xfrm>
          <a:prstGeom prst="rect">
            <a:avLst/>
          </a:prstGeom>
        </p:spPr>
      </p:pic>
      <p:pic>
        <p:nvPicPr>
          <p:cNvPr id="11" name="Image 10">
            <a:extLst>
              <a:ext uri="{FF2B5EF4-FFF2-40B4-BE49-F238E27FC236}">
                <a16:creationId xmlns:a16="http://schemas.microsoft.com/office/drawing/2014/main" id="{C400CC53-6B88-9C41-B095-150A7FA8535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941135">
            <a:off x="2599700" y="377053"/>
            <a:ext cx="2415471" cy="1811604"/>
          </a:xfrm>
          <a:prstGeom prst="rect">
            <a:avLst/>
          </a:prstGeom>
          <a:ln>
            <a:solidFill>
              <a:srgbClr val="FFFF00"/>
            </a:solidFill>
          </a:ln>
        </p:spPr>
      </p:pic>
    </p:spTree>
    <p:extLst>
      <p:ext uri="{BB962C8B-B14F-4D97-AF65-F5344CB8AC3E}">
        <p14:creationId xmlns:p14="http://schemas.microsoft.com/office/powerpoint/2010/main" val="3554012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4B03F01-25CF-8441-B7F9-F3F87FB79943}"/>
              </a:ext>
            </a:extLst>
          </p:cNvPr>
          <p:cNvSpPr txBox="1"/>
          <p:nvPr/>
        </p:nvSpPr>
        <p:spPr>
          <a:xfrm>
            <a:off x="1" y="255948"/>
            <a:ext cx="8869184" cy="369332"/>
          </a:xfrm>
          <a:prstGeom prst="rect">
            <a:avLst/>
          </a:prstGeom>
          <a:solidFill>
            <a:schemeClr val="bg1"/>
          </a:solidFill>
          <a:ln>
            <a:solidFill>
              <a:srgbClr val="00FDFF"/>
            </a:solidFill>
          </a:ln>
        </p:spPr>
        <p:txBody>
          <a:bodyPr wrap="square" rtlCol="0">
            <a:spAutoFit/>
          </a:bodyPr>
          <a:lstStyle/>
          <a:p>
            <a:pPr algn="ctr"/>
            <a:r>
              <a:rPr lang="fr-FR" b="1" dirty="0"/>
              <a:t>L’empire français</a:t>
            </a:r>
            <a:endParaRPr lang="fr-FR" b="1" i="1" dirty="0">
              <a:solidFill>
                <a:srgbClr val="FFFF00"/>
              </a:solidFill>
            </a:endParaRPr>
          </a:p>
        </p:txBody>
      </p:sp>
      <p:pic>
        <p:nvPicPr>
          <p:cNvPr id="4" name="Image 3">
            <a:extLst>
              <a:ext uri="{FF2B5EF4-FFF2-40B4-BE49-F238E27FC236}">
                <a16:creationId xmlns:a16="http://schemas.microsoft.com/office/drawing/2014/main" id="{A9A58498-1DAF-B64E-B6B9-2FAF4FE24C2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b="-1"/>
          <a:stretch/>
        </p:blipFill>
        <p:spPr>
          <a:xfrm>
            <a:off x="0" y="936701"/>
            <a:ext cx="9144000" cy="4879641"/>
          </a:xfrm>
          <a:prstGeom prst="rect">
            <a:avLst/>
          </a:prstGeom>
        </p:spPr>
      </p:pic>
      <p:pic>
        <p:nvPicPr>
          <p:cNvPr id="18" name="Image 17">
            <a:extLst>
              <a:ext uri="{FF2B5EF4-FFF2-40B4-BE49-F238E27FC236}">
                <a16:creationId xmlns:a16="http://schemas.microsoft.com/office/drawing/2014/main" id="{D6D61AE3-583D-4C49-B536-3AB20C5FA9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0235" y="94288"/>
            <a:ext cx="1821614" cy="1061983"/>
          </a:xfrm>
          <a:prstGeom prst="rect">
            <a:avLst/>
          </a:prstGeom>
          <a:ln>
            <a:solidFill>
              <a:srgbClr val="FFFF00"/>
            </a:solidFill>
          </a:ln>
        </p:spPr>
      </p:pic>
    </p:spTree>
    <p:extLst>
      <p:ext uri="{BB962C8B-B14F-4D97-AF65-F5344CB8AC3E}">
        <p14:creationId xmlns:p14="http://schemas.microsoft.com/office/powerpoint/2010/main" val="29557848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9124C94-D1A5-A44A-B2D3-68793884A9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54884" y="169655"/>
            <a:ext cx="3877995" cy="6129734"/>
          </a:xfrm>
          <a:prstGeom prst="rect">
            <a:avLst/>
          </a:prstGeom>
        </p:spPr>
      </p:pic>
      <p:pic>
        <p:nvPicPr>
          <p:cNvPr id="6" name="Image 5">
            <a:extLst>
              <a:ext uri="{FF2B5EF4-FFF2-40B4-BE49-F238E27FC236}">
                <a16:creationId xmlns:a16="http://schemas.microsoft.com/office/drawing/2014/main" id="{3EB50569-2B6A-8041-9669-DA45402865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 y="270455"/>
            <a:ext cx="5054922" cy="3593207"/>
          </a:xfrm>
          <a:prstGeom prst="rect">
            <a:avLst/>
          </a:prstGeom>
        </p:spPr>
      </p:pic>
      <p:sp>
        <p:nvSpPr>
          <p:cNvPr id="9" name="Rectangle 8">
            <a:extLst>
              <a:ext uri="{FF2B5EF4-FFF2-40B4-BE49-F238E27FC236}">
                <a16:creationId xmlns:a16="http://schemas.microsoft.com/office/drawing/2014/main" id="{8ABD7E2C-8286-ED47-B975-8EBEE8BE96A4}"/>
              </a:ext>
            </a:extLst>
          </p:cNvPr>
          <p:cNvSpPr/>
          <p:nvPr/>
        </p:nvSpPr>
        <p:spPr>
          <a:xfrm>
            <a:off x="-38" y="4643847"/>
            <a:ext cx="4837701" cy="1200329"/>
          </a:xfrm>
          <a:prstGeom prst="rect">
            <a:avLst/>
          </a:prstGeom>
          <a:solidFill>
            <a:schemeClr val="tx2">
              <a:alpha val="30000"/>
            </a:schemeClr>
          </a:solidFill>
        </p:spPr>
        <p:txBody>
          <a:bodyPr wrap="square">
            <a:spAutoFit/>
          </a:bodyPr>
          <a:lstStyle/>
          <a:p>
            <a:pPr algn="ctr"/>
            <a:r>
              <a:rPr lang="fr-FR" b="1" dirty="0">
                <a:solidFill>
                  <a:srgbClr val="00FDFF"/>
                </a:solidFill>
              </a:rPr>
              <a:t>Exposition coloniale 1931 Paris</a:t>
            </a:r>
          </a:p>
          <a:p>
            <a:pPr algn="ctr"/>
            <a:r>
              <a:rPr lang="fr-FR" b="1" i="0" dirty="0">
                <a:effectLst/>
              </a:rPr>
              <a:t>Visiter l’Asie et l’Afrique pour 3 francs,</a:t>
            </a:r>
          </a:p>
          <a:p>
            <a:pPr algn="ctr"/>
            <a:r>
              <a:rPr lang="fr-FR" b="1" i="0" dirty="0">
                <a:effectLst/>
              </a:rPr>
              <a:t>Flatter le nationalisme,</a:t>
            </a:r>
          </a:p>
          <a:p>
            <a:pPr algn="ctr"/>
            <a:r>
              <a:rPr lang="fr-FR" b="1" i="0" dirty="0">
                <a:effectLst/>
              </a:rPr>
              <a:t>effacer humiliation de 187</a:t>
            </a:r>
            <a:r>
              <a:rPr lang="fr-FR" b="1" dirty="0"/>
              <a:t>0</a:t>
            </a:r>
          </a:p>
        </p:txBody>
      </p:sp>
    </p:spTree>
    <p:extLst>
      <p:ext uri="{BB962C8B-B14F-4D97-AF65-F5344CB8AC3E}">
        <p14:creationId xmlns:p14="http://schemas.microsoft.com/office/powerpoint/2010/main" val="35298632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603BAA3-DA66-734A-9D86-B96B6D2DDF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1722" y="0"/>
            <a:ext cx="4525073" cy="6858000"/>
          </a:xfrm>
          <a:prstGeom prst="rect">
            <a:avLst/>
          </a:prstGeom>
          <a:ln>
            <a:solidFill>
              <a:srgbClr val="00FDFF"/>
            </a:solidFill>
          </a:ln>
        </p:spPr>
      </p:pic>
      <p:sp>
        <p:nvSpPr>
          <p:cNvPr id="3" name="Rectangle 2">
            <a:extLst>
              <a:ext uri="{FF2B5EF4-FFF2-40B4-BE49-F238E27FC236}">
                <a16:creationId xmlns:a16="http://schemas.microsoft.com/office/drawing/2014/main" id="{92DB3DE4-7B20-624B-9046-96009F971810}"/>
              </a:ext>
            </a:extLst>
          </p:cNvPr>
          <p:cNvSpPr/>
          <p:nvPr/>
        </p:nvSpPr>
        <p:spPr>
          <a:xfrm>
            <a:off x="4997003" y="780186"/>
            <a:ext cx="4146997" cy="2585323"/>
          </a:xfrm>
          <a:prstGeom prst="rect">
            <a:avLst/>
          </a:prstGeom>
          <a:solidFill>
            <a:schemeClr val="tx2">
              <a:alpha val="30000"/>
            </a:schemeClr>
          </a:solidFill>
        </p:spPr>
        <p:txBody>
          <a:bodyPr wrap="square">
            <a:spAutoFit/>
          </a:bodyPr>
          <a:lstStyle/>
          <a:p>
            <a:pPr algn="ctr"/>
            <a:r>
              <a:rPr lang="fr-FR" b="1" dirty="0">
                <a:solidFill>
                  <a:srgbClr val="00FDFF"/>
                </a:solidFill>
              </a:rPr>
              <a:t>Jules Ferry </a:t>
            </a:r>
            <a:r>
              <a:rPr lang="fr-FR" b="1" dirty="0"/>
              <a:t>1885, Premier ministre</a:t>
            </a:r>
          </a:p>
          <a:p>
            <a:pPr algn="ctr"/>
            <a:endParaRPr lang="fr-FR" b="1" dirty="0"/>
          </a:p>
          <a:p>
            <a:r>
              <a:rPr lang="fr-FR" dirty="0"/>
              <a:t>« </a:t>
            </a:r>
            <a:r>
              <a:rPr lang="fr-FR" i="1" dirty="0"/>
              <a:t>Dans la crise que traversent toutes les industries européennes, la fondation d'une colonie, c'est la création d'un débouché.[...]! Il faut dire ouvertement que les races supérieures ont un droit vis à vis des races inférieures parce qu’elles ont le devoir de civiliser les </a:t>
            </a:r>
            <a:r>
              <a:rPr lang="fr-FR" i="1" dirty="0">
                <a:solidFill>
                  <a:srgbClr val="00FDFF"/>
                </a:solidFill>
              </a:rPr>
              <a:t>races inférieures</a:t>
            </a:r>
            <a:r>
              <a:rPr lang="fr-FR" i="1" dirty="0"/>
              <a:t> »</a:t>
            </a:r>
            <a:endParaRPr lang="fr-FR" dirty="0"/>
          </a:p>
        </p:txBody>
      </p:sp>
      <p:pic>
        <p:nvPicPr>
          <p:cNvPr id="4" name="Image 3" descr="81JarTViupL.jpg">
            <a:extLst>
              <a:ext uri="{FF2B5EF4-FFF2-40B4-BE49-F238E27FC236}">
                <a16:creationId xmlns:a16="http://schemas.microsoft.com/office/drawing/2014/main" id="{719323E7-9C01-7D47-A2DC-FDC0DF9F34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90412">
            <a:off x="6875780" y="4046065"/>
            <a:ext cx="1743631" cy="2338348"/>
          </a:xfrm>
          <a:prstGeom prst="rect">
            <a:avLst/>
          </a:prstGeom>
          <a:ln>
            <a:solidFill>
              <a:srgbClr val="FFFFFF"/>
            </a:solidFill>
          </a:ln>
        </p:spPr>
      </p:pic>
    </p:spTree>
    <p:extLst>
      <p:ext uri="{BB962C8B-B14F-4D97-AF65-F5344CB8AC3E}">
        <p14:creationId xmlns:p14="http://schemas.microsoft.com/office/powerpoint/2010/main" val="18573235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BD7E2C-8286-ED47-B975-8EBEE8BE96A4}"/>
              </a:ext>
            </a:extLst>
          </p:cNvPr>
          <p:cNvSpPr/>
          <p:nvPr/>
        </p:nvSpPr>
        <p:spPr>
          <a:xfrm>
            <a:off x="0" y="5399826"/>
            <a:ext cx="5406066" cy="584775"/>
          </a:xfrm>
          <a:prstGeom prst="rect">
            <a:avLst/>
          </a:prstGeom>
          <a:solidFill>
            <a:schemeClr val="tx2">
              <a:alpha val="30000"/>
            </a:schemeClr>
          </a:solidFill>
        </p:spPr>
        <p:txBody>
          <a:bodyPr wrap="square">
            <a:spAutoFit/>
          </a:bodyPr>
          <a:lstStyle/>
          <a:p>
            <a:pPr algn="ctr"/>
            <a:r>
              <a:rPr lang="fr-FR" sz="1600" b="1" dirty="0"/>
              <a:t>Les </a:t>
            </a:r>
            <a:r>
              <a:rPr lang="fr-FR" sz="1600" b="1" dirty="0">
                <a:solidFill>
                  <a:srgbClr val="00FDFF"/>
                </a:solidFill>
              </a:rPr>
              <a:t>zoos humains </a:t>
            </a:r>
            <a:r>
              <a:rPr lang="fr-FR" sz="1600" b="1" dirty="0"/>
              <a:t>: 8 millions de visiteurs</a:t>
            </a:r>
          </a:p>
          <a:p>
            <a:pPr algn="ctr"/>
            <a:r>
              <a:rPr lang="fr-FR" sz="1600" b="1" i="0" dirty="0">
                <a:effectLst/>
              </a:rPr>
              <a:t>Divertir, légitimer la colonisation qui civilise les « barbares »</a:t>
            </a:r>
          </a:p>
        </p:txBody>
      </p:sp>
      <p:pic>
        <p:nvPicPr>
          <p:cNvPr id="5" name="Image 4">
            <a:extLst>
              <a:ext uri="{FF2B5EF4-FFF2-40B4-BE49-F238E27FC236}">
                <a16:creationId xmlns:a16="http://schemas.microsoft.com/office/drawing/2014/main" id="{790BF5CE-7608-4544-97AF-FC826F716C59}"/>
              </a:ext>
            </a:extLst>
          </p:cNvPr>
          <p:cNvPicPr>
            <a:picLocks noChangeAspect="1"/>
          </p:cNvPicPr>
          <p:nvPr/>
        </p:nvPicPr>
        <p:blipFill>
          <a:blip r:embed="rId2"/>
          <a:stretch>
            <a:fillRect/>
          </a:stretch>
        </p:blipFill>
        <p:spPr>
          <a:xfrm>
            <a:off x="0" y="306753"/>
            <a:ext cx="9144000" cy="4381500"/>
          </a:xfrm>
          <a:prstGeom prst="rect">
            <a:avLst/>
          </a:prstGeom>
          <a:ln>
            <a:solidFill>
              <a:srgbClr val="00FDFF"/>
            </a:solidFill>
          </a:ln>
        </p:spPr>
      </p:pic>
      <p:pic>
        <p:nvPicPr>
          <p:cNvPr id="4" name="Image 3">
            <a:extLst>
              <a:ext uri="{FF2B5EF4-FFF2-40B4-BE49-F238E27FC236}">
                <a16:creationId xmlns:a16="http://schemas.microsoft.com/office/drawing/2014/main" id="{593931FA-1122-2542-B2C4-36ECC03105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5578" y="4067384"/>
            <a:ext cx="3688422" cy="2664885"/>
          </a:xfrm>
          <a:prstGeom prst="rect">
            <a:avLst/>
          </a:prstGeom>
        </p:spPr>
      </p:pic>
    </p:spTree>
    <p:extLst>
      <p:ext uri="{BB962C8B-B14F-4D97-AF65-F5344CB8AC3E}">
        <p14:creationId xmlns:p14="http://schemas.microsoft.com/office/powerpoint/2010/main" val="16962306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1313133-Georges_Clemenceau.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6045" y="106674"/>
            <a:ext cx="1123470" cy="1487151"/>
          </a:xfrm>
          <a:prstGeom prst="rect">
            <a:avLst/>
          </a:prstGeom>
          <a:ln>
            <a:solidFill>
              <a:srgbClr val="FFFFFF"/>
            </a:solidFill>
          </a:ln>
        </p:spPr>
      </p:pic>
      <p:sp>
        <p:nvSpPr>
          <p:cNvPr id="4" name="Rectangle 3"/>
          <p:cNvSpPr/>
          <p:nvPr/>
        </p:nvSpPr>
        <p:spPr>
          <a:xfrm>
            <a:off x="156044" y="1700832"/>
            <a:ext cx="8784733" cy="4801315"/>
          </a:xfrm>
          <a:prstGeom prst="rect">
            <a:avLst/>
          </a:prstGeom>
        </p:spPr>
        <p:txBody>
          <a:bodyPr wrap="square">
            <a:spAutoFit/>
          </a:bodyPr>
          <a:lstStyle/>
          <a:p>
            <a:pPr algn="just"/>
            <a:r>
              <a:rPr lang="fr-CA" dirty="0"/>
              <a:t>Les races supérieures ont sur les races inférieures un droit qu'elles exercent, ce droit, par une transformation particulière, est en même temps un devoir de civilisation. Voilà en propres termes la thèse de M. Ferry, et l'on voit le gouvernement français exerçant son droit sur les races inférieures en allant guerroyer contre elles et les convertissant de force aux bienfaits de la civilisation. Races supérieures ? races inférieures, c'est bientôt dit ! Pour ma part, j'en rabats singulièrement depuis que j'ai vu des savants allemands démontrer scientifiquement que la France devait être vaincue dans la guerre franco-allemande parce que le Français est d'une race inférieure à l'Allemand. Depuis ce temps, je l'avoue, j'y regarde à deux fois avant de me retourner vers un homme et vers une civilisation, et de prononcer : homme ou civilisation inférieurs. Race inférieure, les Hindous ! Avec cette grande civilisation raffinée qui se perd dans la nuit des temps ! avec cette grande religion bouddhiste qui a quitté l'Inde pour la Chine, avec cette grande efflorescence d'art dont nous voyons encore aujourd'hui les magnifiques vestiges ! Race inférieure, les Chinois ! En vérité, quand les diplomates chinois sont aux prises avec certains diplomates européens, ils font bonne figure </a:t>
            </a:r>
            <a:r>
              <a:rPr lang="is-IS" dirty="0"/>
              <a:t>… </a:t>
            </a:r>
            <a:r>
              <a:rPr lang="fr-CA" dirty="0"/>
              <a:t>la race jaune, au point de vue de l'entente des affaires, de la bonne conduite d'opération infiniment délicates, n'est en rien inférieure à ceux qui se hâtent trop de proclamer leur suprématie.</a:t>
            </a:r>
          </a:p>
        </p:txBody>
      </p:sp>
      <p:sp>
        <p:nvSpPr>
          <p:cNvPr id="5" name="ZoneTexte 4"/>
          <p:cNvSpPr txBox="1"/>
          <p:nvPr/>
        </p:nvSpPr>
        <p:spPr>
          <a:xfrm>
            <a:off x="1575522" y="611697"/>
            <a:ext cx="3017365" cy="369332"/>
          </a:xfrm>
          <a:prstGeom prst="rect">
            <a:avLst/>
          </a:prstGeom>
          <a:noFill/>
        </p:spPr>
        <p:txBody>
          <a:bodyPr wrap="square" rtlCol="0">
            <a:spAutoFit/>
          </a:bodyPr>
          <a:lstStyle/>
          <a:p>
            <a:r>
              <a:rPr lang="fr-CA" dirty="0"/>
              <a:t>Clémenceau, 1885</a:t>
            </a:r>
          </a:p>
        </p:txBody>
      </p:sp>
    </p:spTree>
    <p:extLst>
      <p:ext uri="{BB962C8B-B14F-4D97-AF65-F5344CB8AC3E}">
        <p14:creationId xmlns:p14="http://schemas.microsoft.com/office/powerpoint/2010/main" val="4286350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99A4C404-0F31-C841-805C-951EA9117C8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82905"/>
            <a:ext cx="9144000" cy="6092190"/>
          </a:xfrm>
          <a:prstGeom prst="rect">
            <a:avLst/>
          </a:prstGeom>
        </p:spPr>
      </p:pic>
      <p:sp>
        <p:nvSpPr>
          <p:cNvPr id="3" name="ZoneTexte 2">
            <a:extLst>
              <a:ext uri="{FF2B5EF4-FFF2-40B4-BE49-F238E27FC236}">
                <a16:creationId xmlns:a16="http://schemas.microsoft.com/office/drawing/2014/main" id="{0C66F923-1D62-A945-9290-442316FC57D6}"/>
              </a:ext>
            </a:extLst>
          </p:cNvPr>
          <p:cNvSpPr txBox="1"/>
          <p:nvPr/>
        </p:nvSpPr>
        <p:spPr>
          <a:xfrm>
            <a:off x="0" y="382905"/>
            <a:ext cx="4502331" cy="369332"/>
          </a:xfrm>
          <a:prstGeom prst="rect">
            <a:avLst/>
          </a:prstGeom>
          <a:solidFill>
            <a:schemeClr val="bg1">
              <a:alpha val="22000"/>
            </a:schemeClr>
          </a:solidFill>
        </p:spPr>
        <p:txBody>
          <a:bodyPr wrap="square" rtlCol="0">
            <a:spAutoFit/>
          </a:bodyPr>
          <a:lstStyle/>
          <a:p>
            <a:pPr algn="ctr"/>
            <a:r>
              <a:rPr lang="fr-FR" b="1" dirty="0">
                <a:ln w="0"/>
                <a:solidFill>
                  <a:srgbClr val="00FDFF"/>
                </a:solidFill>
                <a:effectLst>
                  <a:outerShdw blurRad="38100" dist="19050" dir="2700000" algn="tl" rotWithShape="0">
                    <a:schemeClr val="dk1">
                      <a:alpha val="40000"/>
                    </a:schemeClr>
                  </a:outerShdw>
                </a:effectLst>
              </a:rPr>
              <a:t>L’</a:t>
            </a:r>
            <a:r>
              <a:rPr lang="fr-FR" b="1" dirty="0" err="1">
                <a:ln w="0"/>
                <a:solidFill>
                  <a:srgbClr val="00FDFF"/>
                </a:solidFill>
                <a:effectLst>
                  <a:outerShdw blurRad="38100" dist="19050" dir="2700000" algn="tl" rotWithShape="0">
                    <a:schemeClr val="dk1">
                      <a:alpha val="40000"/>
                    </a:schemeClr>
                  </a:outerShdw>
                </a:effectLst>
              </a:rPr>
              <a:t>Assekrem</a:t>
            </a:r>
            <a:r>
              <a:rPr lang="fr-FR" b="1" dirty="0">
                <a:ln w="0"/>
                <a:solidFill>
                  <a:srgbClr val="00FDFF"/>
                </a:solidFill>
                <a:effectLst>
                  <a:outerShdw blurRad="38100" dist="19050" dir="2700000" algn="tl" rotWithShape="0">
                    <a:schemeClr val="dk1">
                      <a:alpha val="40000"/>
                    </a:schemeClr>
                  </a:outerShdw>
                </a:effectLst>
              </a:rPr>
              <a:t> dans le Hoggar Sahara Algérien)</a:t>
            </a:r>
          </a:p>
        </p:txBody>
      </p:sp>
      <p:pic>
        <p:nvPicPr>
          <p:cNvPr id="7" name="Image 6">
            <a:extLst>
              <a:ext uri="{FF2B5EF4-FFF2-40B4-BE49-F238E27FC236}">
                <a16:creationId xmlns:a16="http://schemas.microsoft.com/office/drawing/2014/main" id="{8242EAA3-B59E-4F4C-AA78-4826B61C8F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4752" y="219422"/>
            <a:ext cx="1297072" cy="1670050"/>
          </a:xfrm>
          <a:prstGeom prst="rect">
            <a:avLst/>
          </a:prstGeom>
          <a:ln>
            <a:solidFill>
              <a:srgbClr val="00FDFF"/>
            </a:solidFill>
          </a:ln>
        </p:spPr>
      </p:pic>
      <p:sp>
        <p:nvSpPr>
          <p:cNvPr id="10" name="ZoneTexte 9">
            <a:extLst>
              <a:ext uri="{FF2B5EF4-FFF2-40B4-BE49-F238E27FC236}">
                <a16:creationId xmlns:a16="http://schemas.microsoft.com/office/drawing/2014/main" id="{B2A3FF16-6ADC-DB4D-A216-26FF6B6031FD}"/>
              </a:ext>
            </a:extLst>
          </p:cNvPr>
          <p:cNvSpPr txBox="1"/>
          <p:nvPr/>
        </p:nvSpPr>
        <p:spPr>
          <a:xfrm>
            <a:off x="248514" y="6105763"/>
            <a:ext cx="8573270" cy="369332"/>
          </a:xfrm>
          <a:prstGeom prst="rect">
            <a:avLst/>
          </a:prstGeom>
          <a:solidFill>
            <a:schemeClr val="bg1"/>
          </a:solidFill>
          <a:ln>
            <a:solidFill>
              <a:srgbClr val="00FDFF"/>
            </a:solidFill>
          </a:ln>
        </p:spPr>
        <p:txBody>
          <a:bodyPr wrap="square" rtlCol="0">
            <a:spAutoFit/>
          </a:bodyPr>
          <a:lstStyle/>
          <a:p>
            <a:r>
              <a:rPr lang="fr-FR" b="1" dirty="0"/>
              <a:t>XIX</a:t>
            </a:r>
            <a:r>
              <a:rPr lang="fr-FR" b="1" baseline="30000" dirty="0"/>
              <a:t>ème</a:t>
            </a:r>
            <a:r>
              <a:rPr lang="fr-FR" b="1" dirty="0"/>
              <a:t> siècle : Charles de Foucauld, militaire, explorateur puis religieux et </a:t>
            </a:r>
            <a:r>
              <a:rPr lang="fr-FR" b="1" dirty="0">
                <a:solidFill>
                  <a:srgbClr val="FFFF00"/>
                </a:solidFill>
              </a:rPr>
              <a:t>ermite</a:t>
            </a:r>
          </a:p>
        </p:txBody>
      </p:sp>
      <p:pic>
        <p:nvPicPr>
          <p:cNvPr id="2" name="Image 1">
            <a:extLst>
              <a:ext uri="{FF2B5EF4-FFF2-40B4-BE49-F238E27FC236}">
                <a16:creationId xmlns:a16="http://schemas.microsoft.com/office/drawing/2014/main" id="{2383B987-DFDC-2846-8A88-B06C00897F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0243" y="219421"/>
            <a:ext cx="1228799" cy="1670050"/>
          </a:xfrm>
          <a:prstGeom prst="rect">
            <a:avLst/>
          </a:prstGeom>
          <a:ln>
            <a:solidFill>
              <a:srgbClr val="00FDFF"/>
            </a:solidFill>
          </a:ln>
        </p:spPr>
      </p:pic>
      <p:pic>
        <p:nvPicPr>
          <p:cNvPr id="4" name="Image 3">
            <a:extLst>
              <a:ext uri="{FF2B5EF4-FFF2-40B4-BE49-F238E27FC236}">
                <a16:creationId xmlns:a16="http://schemas.microsoft.com/office/drawing/2014/main" id="{B04D60D9-FC4A-B04B-B813-CDD4B17608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93963" y="219421"/>
            <a:ext cx="1740089" cy="1300286"/>
          </a:xfrm>
          <a:prstGeom prst="rect">
            <a:avLst/>
          </a:prstGeom>
          <a:ln>
            <a:solidFill>
              <a:srgbClr val="00FDFF"/>
            </a:solidFill>
          </a:ln>
        </p:spPr>
      </p:pic>
    </p:spTree>
    <p:extLst>
      <p:ext uri="{BB962C8B-B14F-4D97-AF65-F5344CB8AC3E}">
        <p14:creationId xmlns:p14="http://schemas.microsoft.com/office/powerpoint/2010/main" val="17925580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865" y="1550098"/>
            <a:ext cx="8573756" cy="1200329"/>
          </a:xfrm>
          <a:prstGeom prst="rect">
            <a:avLst/>
          </a:prstGeom>
          <a:noFill/>
        </p:spPr>
        <p:txBody>
          <a:bodyPr wrap="none" lIns="91440" tIns="45720" rIns="91440" bIns="45720">
            <a:spAutoFit/>
          </a:bodyPr>
          <a:lstStyle/>
          <a:p>
            <a:pPr algn="ctr"/>
            <a:r>
              <a:rPr lang="fr-FR" sz="3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Comment s’organise une société coloniale ?</a:t>
            </a:r>
          </a:p>
          <a:p>
            <a:pPr algn="ctr"/>
            <a:r>
              <a:rPr lang="fr-FR" sz="3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L’exemple de l’Algérie française</a:t>
            </a:r>
          </a:p>
        </p:txBody>
      </p:sp>
    </p:spTree>
    <p:extLst>
      <p:ext uri="{BB962C8B-B14F-4D97-AF65-F5344CB8AC3E}">
        <p14:creationId xmlns:p14="http://schemas.microsoft.com/office/powerpoint/2010/main" val="36895603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7-05-29 à 23.34.31.png"/>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39053" y="92705"/>
            <a:ext cx="8788253" cy="5932321"/>
          </a:xfrm>
          <a:prstGeom prst="rect">
            <a:avLst/>
          </a:prstGeom>
          <a:ln>
            <a:solidFill>
              <a:srgbClr val="FFFFFF"/>
            </a:solidFill>
          </a:ln>
        </p:spPr>
      </p:pic>
      <p:sp>
        <p:nvSpPr>
          <p:cNvPr id="4" name="ZoneTexte 3"/>
          <p:cNvSpPr txBox="1"/>
          <p:nvPr/>
        </p:nvSpPr>
        <p:spPr>
          <a:xfrm>
            <a:off x="139053" y="6050094"/>
            <a:ext cx="8788253" cy="461665"/>
          </a:xfrm>
          <a:prstGeom prst="rect">
            <a:avLst/>
          </a:prstGeom>
          <a:noFill/>
        </p:spPr>
        <p:txBody>
          <a:bodyPr wrap="square" rtlCol="0">
            <a:spAutoFit/>
          </a:bodyPr>
          <a:lstStyle/>
          <a:p>
            <a:pPr algn="ctr"/>
            <a:r>
              <a:rPr lang="fr-CA" sz="2400" b="1" dirty="0"/>
              <a:t>Alger 1930</a:t>
            </a:r>
          </a:p>
        </p:txBody>
      </p:sp>
    </p:spTree>
    <p:extLst>
      <p:ext uri="{BB962C8B-B14F-4D97-AF65-F5344CB8AC3E}">
        <p14:creationId xmlns:p14="http://schemas.microsoft.com/office/powerpoint/2010/main" val="34811834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7-05-29 à 23.34.46.png"/>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135155" y="111247"/>
            <a:ext cx="8912666" cy="5525337"/>
          </a:xfrm>
          <a:prstGeom prst="rect">
            <a:avLst/>
          </a:prstGeom>
          <a:ln>
            <a:solidFill>
              <a:srgbClr val="FFFFFF"/>
            </a:solidFill>
          </a:ln>
        </p:spPr>
      </p:pic>
    </p:spTree>
    <p:extLst>
      <p:ext uri="{BB962C8B-B14F-4D97-AF65-F5344CB8AC3E}">
        <p14:creationId xmlns:p14="http://schemas.microsoft.com/office/powerpoint/2010/main" val="13901966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10165-592212894152551-718727399-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949" y="3835299"/>
            <a:ext cx="4709605" cy="2905719"/>
          </a:xfrm>
          <a:prstGeom prst="rect">
            <a:avLst/>
          </a:prstGeom>
          <a:ln>
            <a:solidFill>
              <a:srgbClr val="FFFFFF"/>
            </a:solidFill>
          </a:ln>
        </p:spPr>
      </p:pic>
      <p:pic>
        <p:nvPicPr>
          <p:cNvPr id="7" name="Image 6" descr="6-1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9983" y="3227701"/>
            <a:ext cx="4015220" cy="3513317"/>
          </a:xfrm>
          <a:prstGeom prst="rect">
            <a:avLst/>
          </a:prstGeom>
          <a:ln>
            <a:solidFill>
              <a:srgbClr val="FFFFFF"/>
            </a:solidFill>
          </a:ln>
        </p:spPr>
      </p:pic>
      <p:pic>
        <p:nvPicPr>
          <p:cNvPr id="2" name="Image 1" descr="32ea048d04eeec544937bb237e5e7c6e.jpg"/>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79949" y="116981"/>
            <a:ext cx="8865254" cy="2917788"/>
          </a:xfrm>
          <a:prstGeom prst="rect">
            <a:avLst/>
          </a:prstGeom>
          <a:ln>
            <a:solidFill>
              <a:srgbClr val="FFFFFF"/>
            </a:solidFill>
          </a:ln>
        </p:spPr>
      </p:pic>
      <p:sp>
        <p:nvSpPr>
          <p:cNvPr id="8" name="ZoneTexte 7"/>
          <p:cNvSpPr txBox="1"/>
          <p:nvPr/>
        </p:nvSpPr>
        <p:spPr>
          <a:xfrm>
            <a:off x="6709429" y="259029"/>
            <a:ext cx="2182387" cy="369332"/>
          </a:xfrm>
          <a:prstGeom prst="rect">
            <a:avLst/>
          </a:prstGeom>
          <a:solidFill>
            <a:schemeClr val="bg1"/>
          </a:solidFill>
          <a:ln>
            <a:solidFill>
              <a:srgbClr val="FFFFFF"/>
            </a:solidFill>
          </a:ln>
        </p:spPr>
        <p:txBody>
          <a:bodyPr wrap="square" rtlCol="0">
            <a:spAutoFit/>
          </a:bodyPr>
          <a:lstStyle/>
          <a:p>
            <a:pPr algn="ctr"/>
            <a:r>
              <a:rPr lang="fr-CA" dirty="0"/>
              <a:t>Casbah ou médina</a:t>
            </a:r>
          </a:p>
        </p:txBody>
      </p:sp>
      <p:sp>
        <p:nvSpPr>
          <p:cNvPr id="9" name="ZoneTexte 8"/>
          <p:cNvSpPr txBox="1"/>
          <p:nvPr/>
        </p:nvSpPr>
        <p:spPr>
          <a:xfrm>
            <a:off x="4186082" y="3335949"/>
            <a:ext cx="2008925" cy="369332"/>
          </a:xfrm>
          <a:prstGeom prst="rect">
            <a:avLst/>
          </a:prstGeom>
          <a:solidFill>
            <a:schemeClr val="bg1"/>
          </a:solidFill>
          <a:ln>
            <a:solidFill>
              <a:srgbClr val="FFFFFF"/>
            </a:solidFill>
          </a:ln>
        </p:spPr>
        <p:txBody>
          <a:bodyPr wrap="square" rtlCol="0">
            <a:spAutoFit/>
          </a:bodyPr>
          <a:lstStyle/>
          <a:p>
            <a:pPr algn="ctr"/>
            <a:r>
              <a:rPr lang="fr-CA" dirty="0"/>
              <a:t>Quartier colonial</a:t>
            </a:r>
          </a:p>
        </p:txBody>
      </p:sp>
      <p:sp>
        <p:nvSpPr>
          <p:cNvPr id="10" name="ZoneTexte 9"/>
          <p:cNvSpPr txBox="1"/>
          <p:nvPr/>
        </p:nvSpPr>
        <p:spPr>
          <a:xfrm>
            <a:off x="179950" y="3210989"/>
            <a:ext cx="3730402" cy="400110"/>
          </a:xfrm>
          <a:prstGeom prst="rect">
            <a:avLst/>
          </a:prstGeom>
          <a:noFill/>
        </p:spPr>
        <p:txBody>
          <a:bodyPr wrap="square" rtlCol="0">
            <a:spAutoFit/>
          </a:bodyPr>
          <a:lstStyle/>
          <a:p>
            <a:pPr algn="ctr"/>
            <a:r>
              <a:rPr lang="fr-CA" sz="2000" b="1" dirty="0">
                <a:solidFill>
                  <a:srgbClr val="FF0000"/>
                </a:solidFill>
              </a:rPr>
              <a:t>Ségrégation raciale et spatiale</a:t>
            </a:r>
          </a:p>
        </p:txBody>
      </p:sp>
    </p:spTree>
    <p:extLst>
      <p:ext uri="{BB962C8B-B14F-4D97-AF65-F5344CB8AC3E}">
        <p14:creationId xmlns:p14="http://schemas.microsoft.com/office/powerpoint/2010/main" val="495214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ostume448.jpg"/>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rcRect r="-2"/>
          <a:stretch/>
        </p:blipFill>
        <p:spPr>
          <a:xfrm>
            <a:off x="342573" y="2368188"/>
            <a:ext cx="3317115" cy="4467397"/>
          </a:xfrm>
          <a:prstGeom prst="rect">
            <a:avLst/>
          </a:prstGeom>
        </p:spPr>
      </p:pic>
      <p:sp>
        <p:nvSpPr>
          <p:cNvPr id="4" name="ZoneTexte 3"/>
          <p:cNvSpPr txBox="1"/>
          <p:nvPr/>
        </p:nvSpPr>
        <p:spPr>
          <a:xfrm>
            <a:off x="215287" y="190963"/>
            <a:ext cx="8798613" cy="2246769"/>
          </a:xfrm>
          <a:prstGeom prst="rect">
            <a:avLst/>
          </a:prstGeom>
          <a:noFill/>
        </p:spPr>
        <p:txBody>
          <a:bodyPr wrap="square" rtlCol="0">
            <a:spAutoFit/>
          </a:bodyPr>
          <a:lstStyle/>
          <a:p>
            <a:r>
              <a:rPr lang="fr-CA" sz="2000" dirty="0"/>
              <a:t>Des colonies agricoles en Algérie seront fondées par des citoyens français. Les colons cultivateurs recevront de l’</a:t>
            </a:r>
            <a:r>
              <a:rPr lang="fr-CA" sz="2000" dirty="0" err="1"/>
              <a:t>Etat</a:t>
            </a:r>
            <a:r>
              <a:rPr lang="fr-CA" sz="2000" dirty="0"/>
              <a:t>, à titre gratuit, des concessions de terre d’une étendue de 2 à 10 hectares par famille et les subventions nécessaires à leur établissement. Les colons ouvriers d’art exécuteront tous les travaux d’installation des familles, puis recevront un lot à bâtir, un lot de terre et les aides nécessaires pour faciliter leur établissement.</a:t>
            </a:r>
          </a:p>
          <a:p>
            <a:pPr algn="r"/>
            <a:r>
              <a:rPr lang="fr-CA" sz="2000" dirty="0"/>
              <a:t>D’après un décret de l’Assemblée nationale, 20 septembre 1848</a:t>
            </a:r>
          </a:p>
        </p:txBody>
      </p:sp>
      <p:sp>
        <p:nvSpPr>
          <p:cNvPr id="6" name="ZoneTexte 5"/>
          <p:cNvSpPr txBox="1"/>
          <p:nvPr/>
        </p:nvSpPr>
        <p:spPr>
          <a:xfrm>
            <a:off x="3751598" y="3389907"/>
            <a:ext cx="5262301" cy="923330"/>
          </a:xfrm>
          <a:prstGeom prst="rect">
            <a:avLst/>
          </a:prstGeom>
          <a:noFill/>
        </p:spPr>
        <p:txBody>
          <a:bodyPr wrap="square" rtlCol="0">
            <a:spAutoFit/>
          </a:bodyPr>
          <a:lstStyle/>
          <a:p>
            <a:r>
              <a:rPr lang="fr-CA" dirty="0"/>
              <a:t>1893. Un almanach est un calendrier, augmenté d’indications météorologiques et de conseils pratiques, selon la saison.</a:t>
            </a:r>
          </a:p>
        </p:txBody>
      </p:sp>
      <p:sp>
        <p:nvSpPr>
          <p:cNvPr id="7" name="ZoneTexte 6"/>
          <p:cNvSpPr txBox="1"/>
          <p:nvPr/>
        </p:nvSpPr>
        <p:spPr>
          <a:xfrm>
            <a:off x="4378258" y="5252734"/>
            <a:ext cx="4410044" cy="646331"/>
          </a:xfrm>
          <a:prstGeom prst="rect">
            <a:avLst/>
          </a:prstGeom>
          <a:noFill/>
          <a:ln>
            <a:solidFill>
              <a:srgbClr val="FFFFFF"/>
            </a:solidFill>
          </a:ln>
        </p:spPr>
        <p:txBody>
          <a:bodyPr wrap="square" rtlCol="0">
            <a:spAutoFit/>
          </a:bodyPr>
          <a:lstStyle/>
          <a:p>
            <a:pPr algn="ctr"/>
            <a:r>
              <a:rPr lang="fr-CA" b="1" dirty="0">
                <a:solidFill>
                  <a:srgbClr val="FF0000"/>
                </a:solidFill>
              </a:rPr>
              <a:t>Colon : </a:t>
            </a:r>
            <a:r>
              <a:rPr lang="fr-CA" b="1" dirty="0"/>
              <a:t>Personne originaire de la métropole, habitant un territoire colonisé</a:t>
            </a:r>
          </a:p>
        </p:txBody>
      </p:sp>
    </p:spTree>
    <p:extLst>
      <p:ext uri="{BB962C8B-B14F-4D97-AF65-F5344CB8AC3E}">
        <p14:creationId xmlns:p14="http://schemas.microsoft.com/office/powerpoint/2010/main" val="38386441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7-05-29 à 23.37.34.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4533181" y="111248"/>
            <a:ext cx="4468289" cy="6573193"/>
          </a:xfrm>
          <a:prstGeom prst="rect">
            <a:avLst/>
          </a:prstGeom>
          <a:ln>
            <a:solidFill>
              <a:srgbClr val="FFFFFF"/>
            </a:solidFill>
          </a:ln>
        </p:spPr>
      </p:pic>
      <p:sp>
        <p:nvSpPr>
          <p:cNvPr id="3" name="ZoneTexte 2"/>
          <p:cNvSpPr txBox="1"/>
          <p:nvPr/>
        </p:nvSpPr>
        <p:spPr>
          <a:xfrm>
            <a:off x="192175" y="637411"/>
            <a:ext cx="4035685" cy="2031325"/>
          </a:xfrm>
          <a:prstGeom prst="rect">
            <a:avLst/>
          </a:prstGeom>
          <a:noFill/>
        </p:spPr>
        <p:txBody>
          <a:bodyPr wrap="square" rtlCol="0">
            <a:spAutoFit/>
          </a:bodyPr>
          <a:lstStyle/>
          <a:p>
            <a:pPr algn="ctr"/>
            <a:r>
              <a:rPr lang="fr-CA" b="1" dirty="0">
                <a:solidFill>
                  <a:srgbClr val="FF0000"/>
                </a:solidFill>
              </a:rPr>
              <a:t>Code de l’indigénat :</a:t>
            </a:r>
          </a:p>
          <a:p>
            <a:endParaRPr lang="fr-CA" b="1" dirty="0">
              <a:solidFill>
                <a:srgbClr val="FF0000"/>
              </a:solidFill>
            </a:endParaRPr>
          </a:p>
          <a:p>
            <a:r>
              <a:rPr lang="fr-CA" b="1" dirty="0"/>
              <a:t>Ensemble de textes adoptés en Algérie en 1881. il maintient les populations colonisées dans un statut juridique inférieur. Il les prive de droits politiques et les soumet à une justice particulière</a:t>
            </a:r>
          </a:p>
        </p:txBody>
      </p:sp>
    </p:spTree>
    <p:extLst>
      <p:ext uri="{BB962C8B-B14F-4D97-AF65-F5344CB8AC3E}">
        <p14:creationId xmlns:p14="http://schemas.microsoft.com/office/powerpoint/2010/main" val="17315445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7-05-29 à 23.37.45.png"/>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184537" y="148329"/>
            <a:ext cx="7258651" cy="6525419"/>
          </a:xfrm>
          <a:prstGeom prst="rect">
            <a:avLst/>
          </a:prstGeom>
          <a:ln>
            <a:solidFill>
              <a:srgbClr val="FFFFFF"/>
            </a:solidFill>
          </a:ln>
        </p:spPr>
      </p:pic>
    </p:spTree>
    <p:extLst>
      <p:ext uri="{BB962C8B-B14F-4D97-AF65-F5344CB8AC3E}">
        <p14:creationId xmlns:p14="http://schemas.microsoft.com/office/powerpoint/2010/main" val="7338266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C20352C-E927-FB45-AA95-551F7CCD69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6102" y="341650"/>
            <a:ext cx="4319988" cy="5304158"/>
          </a:xfrm>
          <a:prstGeom prst="rect">
            <a:avLst/>
          </a:prstGeom>
          <a:ln>
            <a:solidFill>
              <a:srgbClr val="00FDFF"/>
            </a:solidFill>
          </a:ln>
        </p:spPr>
      </p:pic>
      <p:pic>
        <p:nvPicPr>
          <p:cNvPr id="3" name="Image 2">
            <a:extLst>
              <a:ext uri="{FF2B5EF4-FFF2-40B4-BE49-F238E27FC236}">
                <a16:creationId xmlns:a16="http://schemas.microsoft.com/office/drawing/2014/main" id="{06C1FCE3-0738-9245-BBB6-A0BA1A3EC8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53663" y="2360278"/>
            <a:ext cx="3407757" cy="4079663"/>
          </a:xfrm>
          <a:prstGeom prst="rect">
            <a:avLst/>
          </a:prstGeom>
          <a:ln>
            <a:solidFill>
              <a:srgbClr val="00FDFF"/>
            </a:solidFill>
          </a:ln>
        </p:spPr>
      </p:pic>
      <p:sp>
        <p:nvSpPr>
          <p:cNvPr id="5" name="Rectangle 4">
            <a:extLst>
              <a:ext uri="{FF2B5EF4-FFF2-40B4-BE49-F238E27FC236}">
                <a16:creationId xmlns:a16="http://schemas.microsoft.com/office/drawing/2014/main" id="{7BDF8D36-14E5-B24E-BD96-7DF4C0AC6976}"/>
              </a:ext>
            </a:extLst>
          </p:cNvPr>
          <p:cNvSpPr/>
          <p:nvPr/>
        </p:nvSpPr>
        <p:spPr>
          <a:xfrm>
            <a:off x="5434885" y="199983"/>
            <a:ext cx="3709115" cy="1477328"/>
          </a:xfrm>
          <a:prstGeom prst="rect">
            <a:avLst/>
          </a:prstGeom>
          <a:solidFill>
            <a:schemeClr val="tx1">
              <a:lumMod val="65000"/>
            </a:schemeClr>
          </a:solidFill>
        </p:spPr>
        <p:txBody>
          <a:bodyPr wrap="square">
            <a:spAutoFit/>
          </a:bodyPr>
          <a:lstStyle/>
          <a:p>
            <a:r>
              <a:rPr lang="fr-FR" b="1" dirty="0">
                <a:latin typeface="Calibri" panose="020F0502020204030204" pitchFamily="34" charset="0"/>
                <a:ea typeface="SimSun" panose="02010600030101010101" pitchFamily="2" charset="-122"/>
                <a:cs typeface="Arial" panose="020B0604020202020204" pitchFamily="34" charset="0"/>
              </a:rPr>
              <a:t>Montée des </a:t>
            </a:r>
            <a:r>
              <a:rPr lang="fr-FR" b="1" dirty="0">
                <a:solidFill>
                  <a:srgbClr val="00FDFF"/>
                </a:solidFill>
                <a:latin typeface="Calibri" panose="020F0502020204030204" pitchFamily="34" charset="0"/>
                <a:ea typeface="SimSun" panose="02010600030101010101" pitchFamily="2" charset="-122"/>
                <a:cs typeface="Arial" panose="020B0604020202020204" pitchFamily="34" charset="0"/>
              </a:rPr>
              <a:t>nationalismes indigènes</a:t>
            </a:r>
            <a:r>
              <a:rPr lang="fr-FR" b="1" dirty="0">
                <a:latin typeface="Calibri" panose="020F0502020204030204" pitchFamily="34" charset="0"/>
                <a:ea typeface="SimSun" panose="02010600030101010101" pitchFamily="2" charset="-122"/>
                <a:cs typeface="Arial" panose="020B0604020202020204" pitchFamily="34" charset="0"/>
              </a:rPr>
              <a:t> en Afrique et en Asie : émergence d’une élite intellectuelle (médecins, juristes, enseignants, ingénieurs) qui font leurs études en métropole</a:t>
            </a:r>
            <a:endParaRPr lang="fr-FR" b="1" dirty="0">
              <a:solidFill>
                <a:srgbClr val="00FDFF"/>
              </a:solidFill>
            </a:endParaRPr>
          </a:p>
        </p:txBody>
      </p:sp>
      <p:sp>
        <p:nvSpPr>
          <p:cNvPr id="6" name="Rectangle 5">
            <a:extLst>
              <a:ext uri="{FF2B5EF4-FFF2-40B4-BE49-F238E27FC236}">
                <a16:creationId xmlns:a16="http://schemas.microsoft.com/office/drawing/2014/main" id="{DC9D31F4-089C-7440-9C8E-155DB625A2CE}"/>
              </a:ext>
            </a:extLst>
          </p:cNvPr>
          <p:cNvSpPr/>
          <p:nvPr/>
        </p:nvSpPr>
        <p:spPr>
          <a:xfrm>
            <a:off x="136102" y="938647"/>
            <a:ext cx="1190743" cy="369332"/>
          </a:xfrm>
          <a:prstGeom prst="rect">
            <a:avLst/>
          </a:prstGeom>
          <a:solidFill>
            <a:schemeClr val="tx1">
              <a:lumMod val="50000"/>
            </a:schemeClr>
          </a:solidFill>
        </p:spPr>
        <p:txBody>
          <a:bodyPr wrap="square">
            <a:spAutoFit/>
          </a:bodyPr>
          <a:lstStyle/>
          <a:p>
            <a:pPr algn="ctr"/>
            <a:r>
              <a:rPr lang="fr-FR" b="1" dirty="0">
                <a:latin typeface="Calibri" panose="020F0502020204030204" pitchFamily="34" charset="0"/>
                <a:ea typeface="SimSun" panose="02010600030101010101" pitchFamily="2" charset="-122"/>
                <a:cs typeface="Arial" panose="020B0604020202020204" pitchFamily="34" charset="0"/>
              </a:rPr>
              <a:t>Gandhi</a:t>
            </a:r>
            <a:endParaRPr lang="fr-FR" b="1" dirty="0">
              <a:solidFill>
                <a:srgbClr val="00FDFF"/>
              </a:solidFill>
            </a:endParaRPr>
          </a:p>
        </p:txBody>
      </p:sp>
      <p:sp>
        <p:nvSpPr>
          <p:cNvPr id="7" name="Rectangle 6">
            <a:extLst>
              <a:ext uri="{FF2B5EF4-FFF2-40B4-BE49-F238E27FC236}">
                <a16:creationId xmlns:a16="http://schemas.microsoft.com/office/drawing/2014/main" id="{6E24871E-3C2E-C047-B5BD-8AC40C9C2F19}"/>
              </a:ext>
            </a:extLst>
          </p:cNvPr>
          <p:cNvSpPr/>
          <p:nvPr/>
        </p:nvSpPr>
        <p:spPr>
          <a:xfrm>
            <a:off x="6915955" y="5496821"/>
            <a:ext cx="1545465" cy="369332"/>
          </a:xfrm>
          <a:prstGeom prst="rect">
            <a:avLst/>
          </a:prstGeom>
          <a:solidFill>
            <a:schemeClr val="tx1">
              <a:lumMod val="50000"/>
            </a:schemeClr>
          </a:solidFill>
        </p:spPr>
        <p:txBody>
          <a:bodyPr wrap="square">
            <a:spAutoFit/>
          </a:bodyPr>
          <a:lstStyle/>
          <a:p>
            <a:pPr algn="ctr"/>
            <a:r>
              <a:rPr lang="fr-FR" b="1" dirty="0">
                <a:latin typeface="Calibri" panose="020F0502020204030204" pitchFamily="34" charset="0"/>
                <a:ea typeface="SimSun" panose="02010600030101010101" pitchFamily="2" charset="-122"/>
                <a:cs typeface="Arial" panose="020B0604020202020204" pitchFamily="34" charset="0"/>
              </a:rPr>
              <a:t>Ho Chi Minh</a:t>
            </a:r>
            <a:endParaRPr lang="fr-FR" b="1" dirty="0">
              <a:solidFill>
                <a:srgbClr val="00FDFF"/>
              </a:solidFill>
            </a:endParaRPr>
          </a:p>
        </p:txBody>
      </p:sp>
    </p:spTree>
    <p:extLst>
      <p:ext uri="{BB962C8B-B14F-4D97-AF65-F5344CB8AC3E}">
        <p14:creationId xmlns:p14="http://schemas.microsoft.com/office/powerpoint/2010/main" val="30463049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4CBEC4-CB73-5A4C-AA7D-98066E4AA1CF}"/>
              </a:ext>
            </a:extLst>
          </p:cNvPr>
          <p:cNvSpPr/>
          <p:nvPr/>
        </p:nvSpPr>
        <p:spPr>
          <a:xfrm>
            <a:off x="138701" y="154429"/>
            <a:ext cx="8866598" cy="2003625"/>
          </a:xfrm>
          <a:prstGeom prst="rect">
            <a:avLst/>
          </a:prstGeom>
        </p:spPr>
        <p:txBody>
          <a:bodyPr wrap="square">
            <a:spAutoFit/>
          </a:bodyPr>
          <a:lstStyle/>
          <a:p>
            <a:pPr algn="thaiDist">
              <a:lnSpc>
                <a:spcPct val="115000"/>
              </a:lnSpc>
              <a:spcAft>
                <a:spcPts val="0"/>
              </a:spcAft>
            </a:pPr>
            <a:r>
              <a:rPr lang="fr-FR" b="1" dirty="0">
                <a:latin typeface="Calibri" panose="020F0502020204030204" pitchFamily="34" charset="0"/>
                <a:ea typeface="SimSun" panose="02010600030101010101" pitchFamily="2" charset="-122"/>
                <a:cs typeface="Arial" panose="020B0604020202020204" pitchFamily="34" charset="0"/>
              </a:rPr>
              <a:t>Fin XIX</a:t>
            </a:r>
            <a:r>
              <a:rPr lang="fr-FR" b="1" baseline="30000" dirty="0">
                <a:latin typeface="Calibri" panose="020F0502020204030204" pitchFamily="34" charset="0"/>
                <a:ea typeface="SimSun" panose="02010600030101010101" pitchFamily="2" charset="-122"/>
                <a:cs typeface="Arial" panose="020B0604020202020204" pitchFamily="34" charset="0"/>
              </a:rPr>
              <a:t>ème</a:t>
            </a:r>
            <a:r>
              <a:rPr lang="fr-FR" b="1" dirty="0">
                <a:latin typeface="Calibri" panose="020F0502020204030204" pitchFamily="34" charset="0"/>
                <a:ea typeface="SimSun" panose="02010600030101010101" pitchFamily="2" charset="-122"/>
                <a:cs typeface="Arial" panose="020B0604020202020204" pitchFamily="34" charset="0"/>
              </a:rPr>
              <a:t> : Les Européens se livrent à des guerres de conquêtes coloniales. L’Angleterre victorienne règne sur les mers et étend son emprise sur toute la planète. La race blanche a la mission mystique d’élever ses semblables sous-développés.</a:t>
            </a:r>
          </a:p>
          <a:p>
            <a:pPr algn="thaiDist">
              <a:lnSpc>
                <a:spcPct val="115000"/>
              </a:lnSpc>
              <a:spcAft>
                <a:spcPts val="0"/>
              </a:spcAft>
            </a:pPr>
            <a:r>
              <a:rPr lang="fr-FR" b="1" dirty="0">
                <a:latin typeface="Calibri" panose="020F0502020204030204" pitchFamily="34" charset="0"/>
                <a:ea typeface="SimSun" panose="02010600030101010101" pitchFamily="2" charset="-122"/>
                <a:cs typeface="Arial" panose="020B0604020202020204" pitchFamily="34" charset="0"/>
              </a:rPr>
              <a:t>HG Wells inverse les rôles avec une Angleterre en ruines, attaquée par des Martiens tout-puissants. Il démontre que l’avancée de la science ne sert pas forcément le progrès, mais peut aussi favoriser les génocides. </a:t>
            </a:r>
          </a:p>
        </p:txBody>
      </p:sp>
      <p:pic>
        <p:nvPicPr>
          <p:cNvPr id="3" name="Image 2">
            <a:extLst>
              <a:ext uri="{FF2B5EF4-FFF2-40B4-BE49-F238E27FC236}">
                <a16:creationId xmlns:a16="http://schemas.microsoft.com/office/drawing/2014/main" id="{80D02E90-626A-C445-8CA2-8F8240612A68}"/>
              </a:ext>
            </a:extLst>
          </p:cNvPr>
          <p:cNvPicPr>
            <a:picLocks noChangeAspect="1"/>
          </p:cNvPicPr>
          <p:nvPr/>
        </p:nvPicPr>
        <p:blipFill>
          <a:blip r:embed="rId2"/>
          <a:stretch>
            <a:fillRect/>
          </a:stretch>
        </p:blipFill>
        <p:spPr>
          <a:xfrm>
            <a:off x="282502" y="2589641"/>
            <a:ext cx="2794000" cy="3898900"/>
          </a:xfrm>
          <a:prstGeom prst="rect">
            <a:avLst/>
          </a:prstGeom>
          <a:ln>
            <a:solidFill>
              <a:srgbClr val="00FDFF"/>
            </a:solidFill>
          </a:ln>
        </p:spPr>
      </p:pic>
      <p:pic>
        <p:nvPicPr>
          <p:cNvPr id="4" name="Image 3">
            <a:extLst>
              <a:ext uri="{FF2B5EF4-FFF2-40B4-BE49-F238E27FC236}">
                <a16:creationId xmlns:a16="http://schemas.microsoft.com/office/drawing/2014/main" id="{B71F8A9A-872E-4C4F-8D40-6DD3430CDF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73456" y="2794642"/>
            <a:ext cx="1933295" cy="3175437"/>
          </a:xfrm>
          <a:prstGeom prst="rect">
            <a:avLst/>
          </a:prstGeom>
          <a:ln>
            <a:solidFill>
              <a:srgbClr val="00FDFF"/>
            </a:solidFill>
          </a:ln>
        </p:spPr>
      </p:pic>
      <p:pic>
        <p:nvPicPr>
          <p:cNvPr id="5" name="Image 4">
            <a:extLst>
              <a:ext uri="{FF2B5EF4-FFF2-40B4-BE49-F238E27FC236}">
                <a16:creationId xmlns:a16="http://schemas.microsoft.com/office/drawing/2014/main" id="{C50CCD2F-8364-6648-B6A5-9F9A5F6069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5169" y="4509165"/>
            <a:ext cx="1662545" cy="2240279"/>
          </a:xfrm>
          <a:prstGeom prst="rect">
            <a:avLst/>
          </a:prstGeom>
          <a:ln>
            <a:solidFill>
              <a:srgbClr val="FF0000"/>
            </a:solidFill>
          </a:ln>
        </p:spPr>
      </p:pic>
      <p:pic>
        <p:nvPicPr>
          <p:cNvPr id="6" name="Image 5">
            <a:extLst>
              <a:ext uri="{FF2B5EF4-FFF2-40B4-BE49-F238E27FC236}">
                <a16:creationId xmlns:a16="http://schemas.microsoft.com/office/drawing/2014/main" id="{1970F3E5-1253-9A47-AD89-0810A042585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33310" y="2717747"/>
            <a:ext cx="1577568" cy="2142015"/>
          </a:xfrm>
          <a:prstGeom prst="rect">
            <a:avLst/>
          </a:prstGeom>
          <a:ln>
            <a:solidFill>
              <a:srgbClr val="FF0000"/>
            </a:solidFill>
          </a:ln>
        </p:spPr>
      </p:pic>
      <p:pic>
        <p:nvPicPr>
          <p:cNvPr id="7" name="Image 6">
            <a:extLst>
              <a:ext uri="{FF2B5EF4-FFF2-40B4-BE49-F238E27FC236}">
                <a16:creationId xmlns:a16="http://schemas.microsoft.com/office/drawing/2014/main" id="{86D0B9C4-7CB8-6447-B998-7BF4C4441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40536" y="5183767"/>
            <a:ext cx="1409387" cy="789789"/>
          </a:xfrm>
          <a:prstGeom prst="rect">
            <a:avLst/>
          </a:prstGeom>
          <a:ln>
            <a:solidFill>
              <a:srgbClr val="FF0000"/>
            </a:solidFill>
          </a:ln>
        </p:spPr>
      </p:pic>
      <p:pic>
        <p:nvPicPr>
          <p:cNvPr id="9" name="Image 8">
            <a:extLst>
              <a:ext uri="{FF2B5EF4-FFF2-40B4-BE49-F238E27FC236}">
                <a16:creationId xmlns:a16="http://schemas.microsoft.com/office/drawing/2014/main" id="{0EF2871C-7449-D34C-8A05-C2DC835D959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17141" y="2800608"/>
            <a:ext cx="788158" cy="524483"/>
          </a:xfrm>
          <a:prstGeom prst="rect">
            <a:avLst/>
          </a:prstGeom>
          <a:ln>
            <a:solidFill>
              <a:srgbClr val="FF0000"/>
            </a:solidFill>
          </a:ln>
        </p:spPr>
      </p:pic>
      <p:pic>
        <p:nvPicPr>
          <p:cNvPr id="10" name="Image 9" descr="british-1297282_960_720.png">
            <a:extLst>
              <a:ext uri="{FF2B5EF4-FFF2-40B4-BE49-F238E27FC236}">
                <a16:creationId xmlns:a16="http://schemas.microsoft.com/office/drawing/2014/main" id="{3DCEAD9D-8295-DF46-9CC5-A37EC8DF011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85916" y="4604286"/>
            <a:ext cx="1044628" cy="2089256"/>
          </a:xfrm>
          <a:prstGeom prst="rect">
            <a:avLst/>
          </a:prstGeom>
        </p:spPr>
      </p:pic>
      <p:sp>
        <p:nvSpPr>
          <p:cNvPr id="11" name="Rectangle 10">
            <a:extLst>
              <a:ext uri="{FF2B5EF4-FFF2-40B4-BE49-F238E27FC236}">
                <a16:creationId xmlns:a16="http://schemas.microsoft.com/office/drawing/2014/main" id="{B03FC92C-D2CF-E14F-8D6B-F9756B02F08A}"/>
              </a:ext>
            </a:extLst>
          </p:cNvPr>
          <p:cNvSpPr/>
          <p:nvPr/>
        </p:nvSpPr>
        <p:spPr>
          <a:xfrm>
            <a:off x="282503" y="6119209"/>
            <a:ext cx="1230250" cy="369332"/>
          </a:xfrm>
          <a:prstGeom prst="rect">
            <a:avLst/>
          </a:prstGeom>
          <a:solidFill>
            <a:schemeClr val="tx1">
              <a:lumMod val="50000"/>
            </a:schemeClr>
          </a:solidFill>
        </p:spPr>
        <p:txBody>
          <a:bodyPr wrap="square">
            <a:spAutoFit/>
          </a:bodyPr>
          <a:lstStyle/>
          <a:p>
            <a:pPr algn="ctr"/>
            <a:r>
              <a:rPr lang="fr-FR" b="1" dirty="0">
                <a:latin typeface="Calibri" panose="020F0502020204030204" pitchFamily="34" charset="0"/>
                <a:ea typeface="SimSun" panose="02010600030101010101" pitchFamily="2" charset="-122"/>
                <a:cs typeface="Arial" panose="020B0604020202020204" pitchFamily="34" charset="0"/>
              </a:rPr>
              <a:t>H.G. Wells</a:t>
            </a:r>
            <a:endParaRPr lang="fr-FR" b="1" dirty="0">
              <a:solidFill>
                <a:srgbClr val="00FDFF"/>
              </a:solidFill>
            </a:endParaRPr>
          </a:p>
        </p:txBody>
      </p:sp>
      <p:sp>
        <p:nvSpPr>
          <p:cNvPr id="12" name="Rectangle 11">
            <a:extLst>
              <a:ext uri="{FF2B5EF4-FFF2-40B4-BE49-F238E27FC236}">
                <a16:creationId xmlns:a16="http://schemas.microsoft.com/office/drawing/2014/main" id="{51DF737A-6895-1C40-ABB5-700F28A24149}"/>
              </a:ext>
            </a:extLst>
          </p:cNvPr>
          <p:cNvSpPr/>
          <p:nvPr/>
        </p:nvSpPr>
        <p:spPr>
          <a:xfrm>
            <a:off x="8217141" y="3343703"/>
            <a:ext cx="788158" cy="369332"/>
          </a:xfrm>
          <a:prstGeom prst="rect">
            <a:avLst/>
          </a:prstGeom>
          <a:solidFill>
            <a:schemeClr val="tx1">
              <a:lumMod val="50000"/>
            </a:schemeClr>
          </a:solidFill>
          <a:ln>
            <a:solidFill>
              <a:srgbClr val="FF0000"/>
            </a:solidFill>
          </a:ln>
        </p:spPr>
        <p:txBody>
          <a:bodyPr wrap="square">
            <a:spAutoFit/>
          </a:bodyPr>
          <a:lstStyle/>
          <a:p>
            <a:pPr algn="ctr"/>
            <a:r>
              <a:rPr lang="fr-FR" b="1" dirty="0">
                <a:latin typeface="Calibri" panose="020F0502020204030204" pitchFamily="34" charset="0"/>
                <a:ea typeface="SimSun" panose="02010600030101010101" pitchFamily="2" charset="-122"/>
                <a:cs typeface="Arial" panose="020B0604020202020204" pitchFamily="34" charset="0"/>
              </a:rPr>
              <a:t>1953</a:t>
            </a:r>
            <a:endParaRPr lang="fr-FR" b="1" dirty="0"/>
          </a:p>
        </p:txBody>
      </p:sp>
      <p:sp>
        <p:nvSpPr>
          <p:cNvPr id="13" name="Rectangle 12">
            <a:extLst>
              <a:ext uri="{FF2B5EF4-FFF2-40B4-BE49-F238E27FC236}">
                <a16:creationId xmlns:a16="http://schemas.microsoft.com/office/drawing/2014/main" id="{96A01B98-7BD3-2246-B095-6CB0567F1973}"/>
              </a:ext>
            </a:extLst>
          </p:cNvPr>
          <p:cNvSpPr/>
          <p:nvPr/>
        </p:nvSpPr>
        <p:spPr>
          <a:xfrm>
            <a:off x="16151779" y="568197"/>
            <a:ext cx="788158" cy="369332"/>
          </a:xfrm>
          <a:prstGeom prst="rect">
            <a:avLst/>
          </a:prstGeom>
          <a:solidFill>
            <a:schemeClr val="tx1">
              <a:lumMod val="50000"/>
            </a:schemeClr>
          </a:solidFill>
        </p:spPr>
        <p:txBody>
          <a:bodyPr wrap="square">
            <a:spAutoFit/>
          </a:bodyPr>
          <a:lstStyle/>
          <a:p>
            <a:pPr algn="ctr"/>
            <a:r>
              <a:rPr lang="fr-FR" b="1" dirty="0">
                <a:latin typeface="Calibri" panose="020F0502020204030204" pitchFamily="34" charset="0"/>
                <a:ea typeface="SimSun" panose="02010600030101010101" pitchFamily="2" charset="-122"/>
                <a:cs typeface="Arial" panose="020B0604020202020204" pitchFamily="34" charset="0"/>
              </a:rPr>
              <a:t>1953</a:t>
            </a:r>
            <a:endParaRPr lang="fr-FR" b="1" dirty="0"/>
          </a:p>
        </p:txBody>
      </p:sp>
      <p:sp>
        <p:nvSpPr>
          <p:cNvPr id="14" name="Rectangle 13">
            <a:extLst>
              <a:ext uri="{FF2B5EF4-FFF2-40B4-BE49-F238E27FC236}">
                <a16:creationId xmlns:a16="http://schemas.microsoft.com/office/drawing/2014/main" id="{DB8C6CC3-D98F-BF42-8A7E-9E4B24667ACB}"/>
              </a:ext>
            </a:extLst>
          </p:cNvPr>
          <p:cNvSpPr/>
          <p:nvPr/>
        </p:nvSpPr>
        <p:spPr>
          <a:xfrm>
            <a:off x="8261765" y="5992168"/>
            <a:ext cx="788158" cy="369332"/>
          </a:xfrm>
          <a:prstGeom prst="rect">
            <a:avLst/>
          </a:prstGeom>
          <a:solidFill>
            <a:schemeClr val="tx1">
              <a:lumMod val="50000"/>
            </a:schemeClr>
          </a:solidFill>
          <a:ln>
            <a:solidFill>
              <a:srgbClr val="FF0000"/>
            </a:solidFill>
          </a:ln>
        </p:spPr>
        <p:txBody>
          <a:bodyPr wrap="square">
            <a:spAutoFit/>
          </a:bodyPr>
          <a:lstStyle/>
          <a:p>
            <a:pPr algn="ctr"/>
            <a:r>
              <a:rPr lang="fr-FR" b="1" dirty="0">
                <a:latin typeface="Calibri" panose="020F0502020204030204" pitchFamily="34" charset="0"/>
                <a:ea typeface="SimSun" panose="02010600030101010101" pitchFamily="2" charset="-122"/>
                <a:cs typeface="Arial" panose="020B0604020202020204" pitchFamily="34" charset="0"/>
              </a:rPr>
              <a:t>2005</a:t>
            </a:r>
            <a:endParaRPr lang="fr-FR" b="1" dirty="0"/>
          </a:p>
        </p:txBody>
      </p:sp>
      <p:sp>
        <p:nvSpPr>
          <p:cNvPr id="15" name="Rectangle 14">
            <a:extLst>
              <a:ext uri="{FF2B5EF4-FFF2-40B4-BE49-F238E27FC236}">
                <a16:creationId xmlns:a16="http://schemas.microsoft.com/office/drawing/2014/main" id="{AC917C8B-E1B5-E04D-AFC0-BB8AE8B5B84A}"/>
              </a:ext>
            </a:extLst>
          </p:cNvPr>
          <p:cNvSpPr/>
          <p:nvPr/>
        </p:nvSpPr>
        <p:spPr>
          <a:xfrm>
            <a:off x="3945800" y="5859978"/>
            <a:ext cx="788158" cy="369332"/>
          </a:xfrm>
          <a:prstGeom prst="rect">
            <a:avLst/>
          </a:prstGeom>
          <a:solidFill>
            <a:schemeClr val="tx1">
              <a:lumMod val="50000"/>
            </a:schemeClr>
          </a:solidFill>
          <a:ln>
            <a:solidFill>
              <a:srgbClr val="00FDFF"/>
            </a:solidFill>
          </a:ln>
        </p:spPr>
        <p:txBody>
          <a:bodyPr wrap="square">
            <a:spAutoFit/>
          </a:bodyPr>
          <a:lstStyle/>
          <a:p>
            <a:pPr algn="ctr"/>
            <a:r>
              <a:rPr lang="fr-FR" b="1" dirty="0">
                <a:latin typeface="Calibri" panose="020F0502020204030204" pitchFamily="34" charset="0"/>
                <a:ea typeface="SimSun" panose="02010600030101010101" pitchFamily="2" charset="-122"/>
                <a:cs typeface="Arial" panose="020B0604020202020204" pitchFamily="34" charset="0"/>
              </a:rPr>
              <a:t>1898</a:t>
            </a:r>
            <a:endParaRPr lang="fr-FR" b="1" dirty="0"/>
          </a:p>
        </p:txBody>
      </p:sp>
    </p:spTree>
    <p:extLst>
      <p:ext uri="{BB962C8B-B14F-4D97-AF65-F5344CB8AC3E}">
        <p14:creationId xmlns:p14="http://schemas.microsoft.com/office/powerpoint/2010/main" val="38408676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7-05-29 à 22.17.23.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1243" y="120518"/>
            <a:ext cx="5172833" cy="6395771"/>
          </a:xfrm>
          <a:prstGeom prst="rect">
            <a:avLst/>
          </a:prstGeom>
          <a:ln>
            <a:solidFill>
              <a:schemeClr val="tx1"/>
            </a:solidFill>
          </a:ln>
        </p:spPr>
      </p:pic>
      <p:pic>
        <p:nvPicPr>
          <p:cNvPr id="3" name="Image 2" descr="movie-icon-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99747" y="3308995"/>
            <a:ext cx="2442925" cy="2448306"/>
          </a:xfrm>
          <a:prstGeom prst="rect">
            <a:avLst/>
          </a:prstGeom>
        </p:spPr>
      </p:pic>
    </p:spTree>
    <p:extLst>
      <p:ext uri="{BB962C8B-B14F-4D97-AF65-F5344CB8AC3E}">
        <p14:creationId xmlns:p14="http://schemas.microsoft.com/office/powerpoint/2010/main" val="744620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4202207-88F9-2149-ADA2-8CE63E0187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47885" y="406829"/>
            <a:ext cx="1869992" cy="2620910"/>
          </a:xfrm>
          <a:prstGeom prst="rect">
            <a:avLst/>
          </a:prstGeom>
          <a:ln>
            <a:solidFill>
              <a:srgbClr val="00FDFF"/>
            </a:solidFill>
          </a:ln>
        </p:spPr>
      </p:pic>
      <p:pic>
        <p:nvPicPr>
          <p:cNvPr id="16" name="Image 15">
            <a:extLst>
              <a:ext uri="{FF2B5EF4-FFF2-40B4-BE49-F238E27FC236}">
                <a16:creationId xmlns:a16="http://schemas.microsoft.com/office/drawing/2014/main" id="{5100AB0A-B6B1-2549-9287-9E17D9B339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6536" y="322700"/>
            <a:ext cx="2455987" cy="2485151"/>
          </a:xfrm>
          <a:prstGeom prst="rect">
            <a:avLst/>
          </a:prstGeom>
        </p:spPr>
      </p:pic>
      <p:pic>
        <p:nvPicPr>
          <p:cNvPr id="20" name="Image 19">
            <a:extLst>
              <a:ext uri="{FF2B5EF4-FFF2-40B4-BE49-F238E27FC236}">
                <a16:creationId xmlns:a16="http://schemas.microsoft.com/office/drawing/2014/main" id="{203E4944-6FAD-9B4B-A0BF-EF7BB5526D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7404" y="406829"/>
            <a:ext cx="3021379" cy="2266034"/>
          </a:xfrm>
          <a:prstGeom prst="rect">
            <a:avLst/>
          </a:prstGeom>
          <a:ln>
            <a:solidFill>
              <a:srgbClr val="00FDFF"/>
            </a:solidFill>
          </a:ln>
        </p:spPr>
      </p:pic>
      <p:pic>
        <p:nvPicPr>
          <p:cNvPr id="22" name="Image 21">
            <a:extLst>
              <a:ext uri="{FF2B5EF4-FFF2-40B4-BE49-F238E27FC236}">
                <a16:creationId xmlns:a16="http://schemas.microsoft.com/office/drawing/2014/main" id="{935CA9EF-8A94-7F4B-B524-EB862949FDC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3200400"/>
            <a:ext cx="9144000" cy="3657600"/>
          </a:xfrm>
          <a:prstGeom prst="rect">
            <a:avLst/>
          </a:prstGeom>
        </p:spPr>
      </p:pic>
    </p:spTree>
    <p:extLst>
      <p:ext uri="{BB962C8B-B14F-4D97-AF65-F5344CB8AC3E}">
        <p14:creationId xmlns:p14="http://schemas.microsoft.com/office/powerpoint/2010/main" val="2309987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7-05-29 à 22.49.54.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9054" y="157602"/>
            <a:ext cx="8871685" cy="6524807"/>
          </a:xfrm>
          <a:prstGeom prst="rect">
            <a:avLst/>
          </a:prstGeom>
          <a:ln>
            <a:solidFill>
              <a:srgbClr val="FFFFFF"/>
            </a:solidFill>
          </a:ln>
        </p:spPr>
      </p:pic>
      <p:sp>
        <p:nvSpPr>
          <p:cNvPr id="4" name="ZoneTexte 3"/>
          <p:cNvSpPr txBox="1"/>
          <p:nvPr/>
        </p:nvSpPr>
        <p:spPr>
          <a:xfrm>
            <a:off x="139054" y="148080"/>
            <a:ext cx="8871685" cy="584775"/>
          </a:xfrm>
          <a:prstGeom prst="rect">
            <a:avLst/>
          </a:prstGeom>
          <a:solidFill>
            <a:srgbClr val="000000"/>
          </a:solidFill>
          <a:ln>
            <a:solidFill>
              <a:srgbClr val="FFFFFF"/>
            </a:solidFill>
          </a:ln>
        </p:spPr>
        <p:txBody>
          <a:bodyPr wrap="square" rtlCol="0">
            <a:spAutoFit/>
          </a:bodyPr>
          <a:lstStyle/>
          <a:p>
            <a:pPr algn="ctr"/>
            <a:r>
              <a:rPr lang="fr-CA" sz="1600" b="1" dirty="0">
                <a:solidFill>
                  <a:srgbClr val="FF0000"/>
                </a:solidFill>
              </a:rPr>
              <a:t>Missionnaire :</a:t>
            </a:r>
          </a:p>
          <a:p>
            <a:pPr algn="ctr"/>
            <a:r>
              <a:rPr lang="fr-CA" sz="1600" b="1" dirty="0"/>
              <a:t>Femme ou homme d’</a:t>
            </a:r>
            <a:r>
              <a:rPr lang="fr-CA" sz="1600" b="1" dirty="0" err="1"/>
              <a:t>Eglise</a:t>
            </a:r>
            <a:r>
              <a:rPr lang="fr-CA" sz="1600" b="1" dirty="0"/>
              <a:t> chargé de répandre la religion chrétienne dans les territoires colonisés</a:t>
            </a:r>
          </a:p>
        </p:txBody>
      </p:sp>
    </p:spTree>
    <p:extLst>
      <p:ext uri="{BB962C8B-B14F-4D97-AF65-F5344CB8AC3E}">
        <p14:creationId xmlns:p14="http://schemas.microsoft.com/office/powerpoint/2010/main" val="4258081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16638CA0-E0F2-154D-B76B-3146FC2D69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61227" y="3340487"/>
            <a:ext cx="2402046" cy="3286133"/>
          </a:xfrm>
          <a:prstGeom prst="rect">
            <a:avLst/>
          </a:prstGeom>
          <a:ln>
            <a:solidFill>
              <a:srgbClr val="00FDFF"/>
            </a:solidFill>
          </a:ln>
        </p:spPr>
      </p:pic>
      <p:pic>
        <p:nvPicPr>
          <p:cNvPr id="7" name="Image 6">
            <a:extLst>
              <a:ext uri="{FF2B5EF4-FFF2-40B4-BE49-F238E27FC236}">
                <a16:creationId xmlns:a16="http://schemas.microsoft.com/office/drawing/2014/main" id="{C7714021-D67E-654C-A4CA-4E2676759F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3237" y="1471485"/>
            <a:ext cx="3975689" cy="2971726"/>
          </a:xfrm>
          <a:prstGeom prst="rect">
            <a:avLst/>
          </a:prstGeom>
          <a:ln>
            <a:solidFill>
              <a:srgbClr val="00FDFF"/>
            </a:solidFill>
          </a:ln>
        </p:spPr>
      </p:pic>
      <p:pic>
        <p:nvPicPr>
          <p:cNvPr id="11" name="Image 10">
            <a:extLst>
              <a:ext uri="{FF2B5EF4-FFF2-40B4-BE49-F238E27FC236}">
                <a16:creationId xmlns:a16="http://schemas.microsoft.com/office/drawing/2014/main" id="{F387493B-580F-0C4C-9C8C-646D89F3EB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4734" y="417059"/>
            <a:ext cx="4519278" cy="2542715"/>
          </a:xfrm>
          <a:prstGeom prst="rect">
            <a:avLst/>
          </a:prstGeom>
          <a:ln>
            <a:solidFill>
              <a:srgbClr val="00FDFF"/>
            </a:solidFill>
          </a:ln>
        </p:spPr>
      </p:pic>
      <p:sp>
        <p:nvSpPr>
          <p:cNvPr id="12" name="ZoneTexte 11">
            <a:extLst>
              <a:ext uri="{FF2B5EF4-FFF2-40B4-BE49-F238E27FC236}">
                <a16:creationId xmlns:a16="http://schemas.microsoft.com/office/drawing/2014/main" id="{F3DFC23D-20B8-7D4E-B85C-F2D4F0732BF9}"/>
              </a:ext>
            </a:extLst>
          </p:cNvPr>
          <p:cNvSpPr txBox="1"/>
          <p:nvPr/>
        </p:nvSpPr>
        <p:spPr>
          <a:xfrm>
            <a:off x="153237" y="1489309"/>
            <a:ext cx="2425839" cy="369332"/>
          </a:xfrm>
          <a:prstGeom prst="rect">
            <a:avLst/>
          </a:prstGeom>
          <a:solidFill>
            <a:schemeClr val="bg1">
              <a:alpha val="57000"/>
            </a:schemeClr>
          </a:solidFill>
        </p:spPr>
        <p:txBody>
          <a:bodyPr wrap="square" rtlCol="0">
            <a:spAutoFit/>
          </a:bodyPr>
          <a:lstStyle/>
          <a:p>
            <a:r>
              <a:rPr lang="fr-FR" b="1" dirty="0"/>
              <a:t>1. « Troque sous voile »</a:t>
            </a:r>
          </a:p>
        </p:txBody>
      </p:sp>
      <p:sp>
        <p:nvSpPr>
          <p:cNvPr id="16" name="ZoneTexte 15">
            <a:extLst>
              <a:ext uri="{FF2B5EF4-FFF2-40B4-BE49-F238E27FC236}">
                <a16:creationId xmlns:a16="http://schemas.microsoft.com/office/drawing/2014/main" id="{0766FF03-252B-924D-973B-C1A28E4D0732}"/>
              </a:ext>
            </a:extLst>
          </p:cNvPr>
          <p:cNvSpPr txBox="1"/>
          <p:nvPr/>
        </p:nvSpPr>
        <p:spPr>
          <a:xfrm>
            <a:off x="6752492" y="417059"/>
            <a:ext cx="2171520" cy="369332"/>
          </a:xfrm>
          <a:prstGeom prst="rect">
            <a:avLst/>
          </a:prstGeom>
          <a:solidFill>
            <a:schemeClr val="bg1">
              <a:alpha val="57000"/>
            </a:schemeClr>
          </a:solidFill>
        </p:spPr>
        <p:txBody>
          <a:bodyPr wrap="square" rtlCol="0">
            <a:spAutoFit/>
          </a:bodyPr>
          <a:lstStyle/>
          <a:p>
            <a:pPr algn="r"/>
            <a:r>
              <a:rPr lang="fr-FR" b="1" dirty="0"/>
              <a:t>2. « Troque à terre »</a:t>
            </a:r>
          </a:p>
        </p:txBody>
      </p:sp>
      <p:sp>
        <p:nvSpPr>
          <p:cNvPr id="18" name="ZoneTexte 17">
            <a:extLst>
              <a:ext uri="{FF2B5EF4-FFF2-40B4-BE49-F238E27FC236}">
                <a16:creationId xmlns:a16="http://schemas.microsoft.com/office/drawing/2014/main" id="{1EC7065C-A086-7448-ABD3-7B2EB7804C7E}"/>
              </a:ext>
            </a:extLst>
          </p:cNvPr>
          <p:cNvSpPr txBox="1"/>
          <p:nvPr/>
        </p:nvSpPr>
        <p:spPr>
          <a:xfrm>
            <a:off x="6894688" y="6257288"/>
            <a:ext cx="1568585" cy="369332"/>
          </a:xfrm>
          <a:prstGeom prst="rect">
            <a:avLst/>
          </a:prstGeom>
          <a:solidFill>
            <a:schemeClr val="bg1">
              <a:alpha val="57000"/>
            </a:schemeClr>
          </a:solidFill>
        </p:spPr>
        <p:txBody>
          <a:bodyPr wrap="square" rtlCol="0">
            <a:spAutoFit/>
          </a:bodyPr>
          <a:lstStyle/>
          <a:p>
            <a:pPr algn="r"/>
            <a:r>
              <a:rPr lang="fr-FR" b="1" dirty="0"/>
              <a:t>3. Exploration</a:t>
            </a:r>
          </a:p>
        </p:txBody>
      </p:sp>
      <p:cxnSp>
        <p:nvCxnSpPr>
          <p:cNvPr id="20" name="Connecteur droit avec flèche 19">
            <a:extLst>
              <a:ext uri="{FF2B5EF4-FFF2-40B4-BE49-F238E27FC236}">
                <a16:creationId xmlns:a16="http://schemas.microsoft.com/office/drawing/2014/main" id="{03B59C07-C6B3-1342-8284-C1BD1ACECC14}"/>
              </a:ext>
            </a:extLst>
          </p:cNvPr>
          <p:cNvCxnSpPr>
            <a:cxnSpLocks/>
            <a:stCxn id="7" idx="3"/>
          </p:cNvCxnSpPr>
          <p:nvPr/>
        </p:nvCxnSpPr>
        <p:spPr>
          <a:xfrm flipV="1">
            <a:off x="4128926" y="2318197"/>
            <a:ext cx="709789" cy="639151"/>
          </a:xfrm>
          <a:prstGeom prst="straightConnector1">
            <a:avLst/>
          </a:prstGeom>
          <a:ln w="44450">
            <a:solidFill>
              <a:srgbClr val="00FDF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C37B1592-91A3-A14B-9C39-2FEB8A966CFC}"/>
              </a:ext>
            </a:extLst>
          </p:cNvPr>
          <p:cNvCxnSpPr>
            <a:cxnSpLocks/>
            <a:stCxn id="11" idx="2"/>
          </p:cNvCxnSpPr>
          <p:nvPr/>
        </p:nvCxnSpPr>
        <p:spPr>
          <a:xfrm>
            <a:off x="6664373" y="2959774"/>
            <a:ext cx="230315" cy="607674"/>
          </a:xfrm>
          <a:prstGeom prst="straightConnector1">
            <a:avLst/>
          </a:prstGeom>
          <a:ln w="44450">
            <a:solidFill>
              <a:srgbClr val="00FDFF"/>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921DCB4E-4C71-434F-8F2C-4C3EC16E2183}"/>
              </a:ext>
            </a:extLst>
          </p:cNvPr>
          <p:cNvSpPr txBox="1"/>
          <p:nvPr/>
        </p:nvSpPr>
        <p:spPr>
          <a:xfrm>
            <a:off x="13447204" y="678507"/>
            <a:ext cx="1971391" cy="369332"/>
          </a:xfrm>
          <a:prstGeom prst="rect">
            <a:avLst/>
          </a:prstGeom>
          <a:solidFill>
            <a:schemeClr val="bg1">
              <a:alpha val="57000"/>
            </a:schemeClr>
          </a:solidFill>
        </p:spPr>
        <p:txBody>
          <a:bodyPr wrap="square" rtlCol="0">
            <a:spAutoFit/>
          </a:bodyPr>
          <a:lstStyle/>
          <a:p>
            <a:pPr algn="r"/>
            <a:r>
              <a:rPr lang="fr-FR" b="1" dirty="0"/>
              <a:t>« Troque à terre »</a:t>
            </a:r>
          </a:p>
        </p:txBody>
      </p:sp>
      <p:sp>
        <p:nvSpPr>
          <p:cNvPr id="13" name="ZoneTexte 12">
            <a:extLst>
              <a:ext uri="{FF2B5EF4-FFF2-40B4-BE49-F238E27FC236}">
                <a16:creationId xmlns:a16="http://schemas.microsoft.com/office/drawing/2014/main" id="{A2F92FC6-D76D-CF4E-9C15-8A91AC046A6C}"/>
              </a:ext>
            </a:extLst>
          </p:cNvPr>
          <p:cNvSpPr txBox="1"/>
          <p:nvPr/>
        </p:nvSpPr>
        <p:spPr>
          <a:xfrm>
            <a:off x="293915" y="217715"/>
            <a:ext cx="3844948" cy="584775"/>
          </a:xfrm>
          <a:prstGeom prst="rect">
            <a:avLst/>
          </a:prstGeom>
          <a:solidFill>
            <a:srgbClr val="FFFF00"/>
          </a:solidFill>
        </p:spPr>
        <p:txBody>
          <a:bodyPr wrap="square" rtlCol="0">
            <a:spAutoFit/>
          </a:bodyPr>
          <a:lstStyle/>
          <a:p>
            <a:pPr algn="ctr"/>
            <a:r>
              <a:rPr lang="fr-FR" sz="3200" b="1" dirty="0">
                <a:ln w="0"/>
                <a:solidFill>
                  <a:schemeClr val="bg1"/>
                </a:solidFill>
                <a:effectLst>
                  <a:outerShdw blurRad="38100" dist="19050" dir="2700000" algn="tl" rotWithShape="0">
                    <a:schemeClr val="dk1">
                      <a:alpha val="40000"/>
                    </a:schemeClr>
                  </a:outerShdw>
                </a:effectLst>
              </a:rPr>
              <a:t>Causes économiques</a:t>
            </a:r>
          </a:p>
        </p:txBody>
      </p:sp>
    </p:spTree>
    <p:extLst>
      <p:ext uri="{BB962C8B-B14F-4D97-AF65-F5344CB8AC3E}">
        <p14:creationId xmlns:p14="http://schemas.microsoft.com/office/powerpoint/2010/main" val="1993622370"/>
      </p:ext>
    </p:extLst>
  </p:cSld>
  <p:clrMapOvr>
    <a:masterClrMapping/>
  </p:clrMapOvr>
</p:sld>
</file>

<file path=ppt/theme/theme1.xml><?xml version="1.0" encoding="utf-8"?>
<a:theme xmlns:a="http://schemas.openxmlformats.org/drawingml/2006/main" name=" Noir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Noir .thmx</Template>
  <TotalTime>2008</TotalTime>
  <Words>1492</Words>
  <Application>Microsoft Macintosh PowerPoint</Application>
  <PresentationFormat>Affichage à l'écran (4:3)</PresentationFormat>
  <Paragraphs>153</Paragraphs>
  <Slides>69</Slides>
  <Notes>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69</vt:i4>
      </vt:variant>
    </vt:vector>
  </HeadingPairs>
  <TitlesOfParts>
    <vt:vector size="73" baseType="lpstr">
      <vt:lpstr>SimSun</vt:lpstr>
      <vt:lpstr>Arial</vt:lpstr>
      <vt:lpstr>Calibri</vt:lpstr>
      <vt:lpstr> Noir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Nicolas</dc:creator>
  <cp:lastModifiedBy>Utilisateur Microsoft Office</cp:lastModifiedBy>
  <cp:revision>234</cp:revision>
  <dcterms:created xsi:type="dcterms:W3CDTF">2017-05-28T20:48:26Z</dcterms:created>
  <dcterms:modified xsi:type="dcterms:W3CDTF">2019-06-17T15:42:41Z</dcterms:modified>
</cp:coreProperties>
</file>