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322" r:id="rId3"/>
    <p:sldId id="265" r:id="rId4"/>
    <p:sldId id="284" r:id="rId5"/>
    <p:sldId id="282" r:id="rId6"/>
    <p:sldId id="330" r:id="rId7"/>
    <p:sldId id="320" r:id="rId8"/>
    <p:sldId id="329" r:id="rId9"/>
    <p:sldId id="326" r:id="rId10"/>
    <p:sldId id="327" r:id="rId11"/>
    <p:sldId id="324" r:id="rId12"/>
    <p:sldId id="333" r:id="rId13"/>
    <p:sldId id="332" r:id="rId14"/>
    <p:sldId id="331" r:id="rId15"/>
    <p:sldId id="275" r:id="rId16"/>
    <p:sldId id="287" r:id="rId17"/>
    <p:sldId id="337" r:id="rId18"/>
    <p:sldId id="334" r:id="rId19"/>
    <p:sldId id="339" r:id="rId20"/>
    <p:sldId id="338" r:id="rId21"/>
    <p:sldId id="340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  <a:srgbClr val="0096FF"/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5"/>
    <p:restoredTop sz="94677"/>
  </p:normalViewPr>
  <p:slideViewPr>
    <p:cSldViewPr snapToGrid="0" snapToObjects="1">
      <p:cViewPr varScale="1">
        <p:scale>
          <a:sx n="141" d="100"/>
          <a:sy n="141" d="100"/>
        </p:scale>
        <p:origin x="20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874659-F5F6-4448-BCF4-32C41675F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62E486C-BC36-4A41-942C-736AF7324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96B252-53A7-1A4F-B926-2D83EBF58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7FBA-D912-B24B-A731-41CDCC7AC9F6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55582C-40A6-8349-B182-D50BD760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F7A28A-C6F5-2542-A9F7-3CC0DD4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A53E-FAE9-F94A-BAC1-4EB7F8FF4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038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B66180-CDC0-2244-B0F3-D033D3A1C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8B6C2D-88A7-234F-BBC9-B92EF6CCC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3AD224-D01B-7C44-947D-357EDCDC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7FBA-D912-B24B-A731-41CDCC7AC9F6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E496A1-4534-3E43-994F-0644FFB92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9584DD-3E46-ED4B-BCE6-2B6F0ACC3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A53E-FAE9-F94A-BAC1-4EB7F8FF4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14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291C1AF-AFC8-9E4D-B134-2DFEC4BD7D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3C394C0-21EF-194A-94A9-5EDEFD76F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7BB51A-8A24-3B48-802A-DE0BF845A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7FBA-D912-B24B-A731-41CDCC7AC9F6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9714EA-0692-0745-9877-6FC1E8651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198E68-B004-8A49-9184-F4599567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A53E-FAE9-F94A-BAC1-4EB7F8FF4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94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1875A6-EF0B-6C45-ADD3-A02E8AC7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39215F-D914-0845-A3B8-B63EA048D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5F974A-4437-DB42-83A0-E0570FB3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7FBA-D912-B24B-A731-41CDCC7AC9F6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FEA134-B6F6-964F-831B-16CD9E41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411EA7-628F-614A-B484-2A18A55C4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A53E-FAE9-F94A-BAC1-4EB7F8FF4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182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DD8F8-D38C-1549-BE2C-C374CE53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BE78F7-744D-434B-9B27-18C788305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BDFB7F-D1ED-AC41-82CE-C9020CC2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7FBA-D912-B24B-A731-41CDCC7AC9F6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DE793E-292E-9447-AEB0-072B873C0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E50315-3234-6A46-BAF7-F827F0193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A53E-FAE9-F94A-BAC1-4EB7F8FF4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8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73934E-6BCC-2347-8969-BD578099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B17393-0337-2B48-B685-59D5D3DC1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6C4192-1462-8049-A520-18A3B1214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00E08B-A3B3-EC44-99FE-8B983D37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7FBA-D912-B24B-A731-41CDCC7AC9F6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204F1C-BF2D-1241-9C25-22E6A0956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078E1B-D9E6-1C41-850F-285A333B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A53E-FAE9-F94A-BAC1-4EB7F8FF4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47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4C02A9-43D0-A049-B83C-3B19A92CD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DCCAD2-67C2-2A45-9A20-52A63DE38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AEF1386-B253-274A-8D4A-9FD993F0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0EB5E8-6450-9345-9271-B5364D766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9001ED7-4DCD-7A4A-9721-3130A5C6E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1BDBD5C-E192-754D-A94C-1B2C8BAA7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7FBA-D912-B24B-A731-41CDCC7AC9F6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2EAB84F-4259-D140-9A00-E03BE4B8A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B03833-D058-EE4E-BC05-BA05D5F84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A53E-FAE9-F94A-BAC1-4EB7F8FF4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78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A9CA59-B18B-024F-902A-62138706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3807DD5-2BB4-A94F-B01F-7A4C9EDCC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7FBA-D912-B24B-A731-41CDCC7AC9F6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6CFB5A-4A2D-B444-AB3A-EE74C31FE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7FFAA5-D8B7-4541-ABE5-3CA16DB2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A53E-FAE9-F94A-BAC1-4EB7F8FF4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820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7BB78AC-D7E3-6044-ACB9-9A0424108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7FBA-D912-B24B-A731-41CDCC7AC9F6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CA4051-D17C-CF4D-95B6-3B61B9034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01C40F-0C2B-F045-92F2-FC5A00B3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A53E-FAE9-F94A-BAC1-4EB7F8FF4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18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E8C3E-1881-C34B-9B36-6A6BBDE2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F2D4E4-FF48-C845-A892-DE77A58C1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DECDC9-0370-5147-8984-4968676E2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09815D-78D2-2849-AF46-32BC150DD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7FBA-D912-B24B-A731-41CDCC7AC9F6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3164D3-2B48-8144-B126-F1384F8C9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DC63AC-A8B8-9048-91BF-A56688880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A53E-FAE9-F94A-BAC1-4EB7F8FF4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570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3F73D-21DA-BE47-B365-EF13CC7C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7599F6-7CD1-3C41-A69F-1EA636758C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25804E-99DB-B745-AF1A-C85E183C6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AA4DB7-A907-1B48-9717-7D177EF7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7FBA-D912-B24B-A731-41CDCC7AC9F6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DA7AF0-B5E4-2A49-A221-AF802659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83E3AB-C307-9342-9558-1F0CDB3F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6A53E-FAE9-F94A-BAC1-4EB7F8FF4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75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689CDEE-2826-5946-9784-5B59B87F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AF149A-DD37-8B41-9793-F249D5BC0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C19ADC-8B02-1945-A4E6-8248908C1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57FBA-D912-B24B-A731-41CDCC7AC9F6}" type="datetimeFigureOut">
              <a:rPr lang="fr-FR" smtClean="0"/>
              <a:t>07/01/2024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87F312-1CF1-774D-AAD0-7A0A22944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21D0F5-A220-374B-9CAD-528AA86FB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6A53E-FAE9-F94A-BAC1-4EB7F8FF4C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01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gif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gif"/><Relationship Id="rId4" Type="http://schemas.openxmlformats.org/officeDocument/2006/relationships/image" Target="../media/image23.png"/><Relationship Id="rId9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12" Type="http://schemas.openxmlformats.org/officeDocument/2006/relationships/image" Target="../media/image35.jpg"/><Relationship Id="rId2" Type="http://schemas.openxmlformats.org/officeDocument/2006/relationships/image" Target="../media/image3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1.jpg"/><Relationship Id="rId5" Type="http://schemas.openxmlformats.org/officeDocument/2006/relationships/image" Target="../media/image18.jpg"/><Relationship Id="rId1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26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F3D227-5B27-224E-A3B8-439208185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 rot="183380">
            <a:off x="6432329" y="308610"/>
            <a:ext cx="6096001" cy="624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824D98-D627-0741-9740-27C7CC65F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 rot="21409695">
            <a:off x="-262257" y="314399"/>
            <a:ext cx="6096000" cy="624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FD52E1-77AD-2B43-98EF-578B50467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7" b="92285" l="10000" r="90000">
                        <a14:foregroundMark x1="49778" y1="2077" x2="49556" y2="85460"/>
                        <a14:foregroundMark x1="49556" y1="85460" x2="50222" y2="92285"/>
                        <a14:foregroundMark x1="50444" y1="1187" x2="49667" y2="1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9054" y="4126843"/>
            <a:ext cx="7293891" cy="27311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EC2843-32A4-E841-AAA2-65BB0338D5A9}"/>
              </a:ext>
            </a:extLst>
          </p:cNvPr>
          <p:cNvSpPr/>
          <p:nvPr/>
        </p:nvSpPr>
        <p:spPr>
          <a:xfrm>
            <a:off x="4451666" y="5349766"/>
            <a:ext cx="17182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Ouest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6D72AF-E22D-A945-B968-CFCBD985518B}"/>
              </a:ext>
            </a:extLst>
          </p:cNvPr>
          <p:cNvSpPr/>
          <p:nvPr/>
        </p:nvSpPr>
        <p:spPr>
          <a:xfrm>
            <a:off x="6027992" y="4356538"/>
            <a:ext cx="17182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</a:t>
            </a:r>
            <a:r>
              <a:rPr lang="fr-FR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3371300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53_Merc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2410"/>
            <a:ext cx="9144000" cy="5355901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524000" y="3456511"/>
            <a:ext cx="9144000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639451" y="3110140"/>
            <a:ext cx="1190578" cy="27421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0000FF"/>
                </a:solidFill>
              </a:rPr>
              <a:t>Equateur 0°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1524000" y="4178982"/>
            <a:ext cx="9144000" cy="0"/>
          </a:xfrm>
          <a:prstGeom prst="line">
            <a:avLst/>
          </a:prstGeom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073258" y="4280010"/>
            <a:ext cx="2337106" cy="274211"/>
          </a:xfrm>
          <a:prstGeom prst="rect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Tropique du Capricorne 23°27 S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1524000" y="2734901"/>
            <a:ext cx="9144000" cy="0"/>
          </a:xfrm>
          <a:prstGeom prst="line">
            <a:avLst/>
          </a:prstGeom>
          <a:ln w="5715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cxnSpLocks/>
          </p:cNvCxnSpPr>
          <p:nvPr/>
        </p:nvCxnSpPr>
        <p:spPr>
          <a:xfrm flipV="1">
            <a:off x="10423491" y="823947"/>
            <a:ext cx="0" cy="46946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6200000">
            <a:off x="9531415" y="2110709"/>
            <a:ext cx="1724649" cy="27421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00FF"/>
                </a:solidFill>
              </a:rPr>
              <a:t>Latitudes Nord 0 à 90°</a:t>
            </a:r>
          </a:p>
        </p:txBody>
      </p:sp>
      <p:sp>
        <p:nvSpPr>
          <p:cNvPr id="27" name="Rectangle 26"/>
          <p:cNvSpPr/>
          <p:nvPr/>
        </p:nvSpPr>
        <p:spPr>
          <a:xfrm rot="5400000">
            <a:off x="9673434" y="4180666"/>
            <a:ext cx="1528951" cy="27421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00FF"/>
                </a:solidFill>
              </a:rPr>
              <a:t>Latitudes Sud 0 à 90°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10423491" y="5009225"/>
            <a:ext cx="0" cy="533213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 descr="rose_ven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81" y="5159500"/>
            <a:ext cx="1423784" cy="141677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5C183E9-AD76-C949-BEC9-DC81CF20D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7" b="94922" l="9772" r="89577">
                        <a14:foregroundMark x1="43974" y1="8984" x2="44300" y2="14258"/>
                        <a14:foregroundMark x1="40717" y1="5078" x2="40717" y2="5078"/>
                        <a14:foregroundMark x1="45603" y1="4492" x2="45603" y2="4492"/>
                        <a14:foregroundMark x1="88925" y1="62695" x2="88925" y2="68750"/>
                        <a14:foregroundMark x1="56026" y1="91406" x2="56026" y2="9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26" y="2245892"/>
            <a:ext cx="1516064" cy="2528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Bouée 17">
            <a:extLst>
              <a:ext uri="{FF2B5EF4-FFF2-40B4-BE49-F238E27FC236}">
                <a16:creationId xmlns:a16="http://schemas.microsoft.com/office/drawing/2014/main" id="{1F833071-29F8-0B42-883E-39BD8CAC9079}"/>
              </a:ext>
            </a:extLst>
          </p:cNvPr>
          <p:cNvSpPr/>
          <p:nvPr/>
        </p:nvSpPr>
        <p:spPr>
          <a:xfrm>
            <a:off x="6958221" y="3923753"/>
            <a:ext cx="663952" cy="508735"/>
          </a:xfrm>
          <a:prstGeom prst="donut">
            <a:avLst>
              <a:gd name="adj" fmla="val 31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0" name="Connecteur droit avec flèche 29"/>
          <p:cNvCxnSpPr>
            <a:cxnSpLocks/>
            <a:stCxn id="29" idx="0"/>
          </p:cNvCxnSpPr>
          <p:nvPr/>
        </p:nvCxnSpPr>
        <p:spPr>
          <a:xfrm flipV="1">
            <a:off x="5742960" y="4280009"/>
            <a:ext cx="1423784" cy="138744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à coins arrondis 28"/>
          <p:cNvSpPr/>
          <p:nvPr/>
        </p:nvSpPr>
        <p:spPr>
          <a:xfrm>
            <a:off x="3908793" y="5667457"/>
            <a:ext cx="3668333" cy="582463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>
                <a:solidFill>
                  <a:schemeClr val="tx1"/>
                </a:solidFill>
              </a:rPr>
              <a:t>Sous les fesses de Madagascar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88B68B7-436F-0A46-BE48-1C3C1B75B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636" y="4901453"/>
            <a:ext cx="1791204" cy="179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9FDFEDC-0714-FE4E-B51F-A2EA9D4D8316}"/>
              </a:ext>
            </a:extLst>
          </p:cNvPr>
          <p:cNvSpPr txBox="1"/>
          <p:nvPr/>
        </p:nvSpPr>
        <p:spPr>
          <a:xfrm>
            <a:off x="9398931" y="344269"/>
            <a:ext cx="22638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Comment retenir ?</a:t>
            </a:r>
          </a:p>
        </p:txBody>
      </p:sp>
    </p:spTree>
    <p:extLst>
      <p:ext uri="{BB962C8B-B14F-4D97-AF65-F5344CB8AC3E}">
        <p14:creationId xmlns:p14="http://schemas.microsoft.com/office/powerpoint/2010/main" val="2619251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53_Merc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9285"/>
            <a:ext cx="9144000" cy="5355901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524000" y="3770320"/>
            <a:ext cx="9144000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639451" y="3407015"/>
            <a:ext cx="1190578" cy="27421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0000FF"/>
                </a:solidFill>
              </a:rPr>
              <a:t>Equateur 0°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524000" y="1424310"/>
            <a:ext cx="9144000" cy="0"/>
          </a:xfrm>
          <a:prstGeom prst="line">
            <a:avLst/>
          </a:prstGeom>
          <a:ln w="5715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073259" y="1525338"/>
            <a:ext cx="2171030" cy="274211"/>
          </a:xfrm>
          <a:prstGeom prst="rect">
            <a:avLst/>
          </a:prstGeom>
          <a:solidFill>
            <a:srgbClr val="0432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Cercle polaire arctique 66°33 N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1524001" y="5666515"/>
            <a:ext cx="8732633" cy="0"/>
          </a:xfrm>
          <a:prstGeom prst="line">
            <a:avLst/>
          </a:prstGeom>
          <a:ln w="5715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490636" y="5781620"/>
            <a:ext cx="2337106" cy="274211"/>
          </a:xfrm>
          <a:prstGeom prst="rect">
            <a:avLst/>
          </a:prstGeom>
          <a:solidFill>
            <a:srgbClr val="0432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Cercle polaire antarctique 66°33 S</a:t>
            </a:r>
          </a:p>
        </p:txBody>
      </p:sp>
      <p:cxnSp>
        <p:nvCxnSpPr>
          <p:cNvPr id="23" name="Connecteur droit avec flèche 22"/>
          <p:cNvCxnSpPr>
            <a:cxnSpLocks/>
            <a:stCxn id="24" idx="3"/>
          </p:cNvCxnSpPr>
          <p:nvPr/>
        </p:nvCxnSpPr>
        <p:spPr>
          <a:xfrm flipV="1">
            <a:off x="10393739" y="751491"/>
            <a:ext cx="29752" cy="930872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6200000">
            <a:off x="9394309" y="2544689"/>
            <a:ext cx="1998861" cy="27421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00FF"/>
                </a:solidFill>
              </a:rPr>
              <a:t>Latitudes Nord 0 à 90°</a:t>
            </a:r>
          </a:p>
        </p:txBody>
      </p:sp>
      <p:sp>
        <p:nvSpPr>
          <p:cNvPr id="27" name="Rectangle 26"/>
          <p:cNvSpPr/>
          <p:nvPr/>
        </p:nvSpPr>
        <p:spPr>
          <a:xfrm rot="5400000">
            <a:off x="9673434" y="4477541"/>
            <a:ext cx="1528951" cy="27421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00FF"/>
                </a:solidFill>
              </a:rPr>
              <a:t>Latitudes Sud 0 à 90°</a:t>
            </a:r>
          </a:p>
        </p:txBody>
      </p:sp>
      <p:cxnSp>
        <p:nvCxnSpPr>
          <p:cNvPr id="26" name="Connecteur droit avec flèche 25"/>
          <p:cNvCxnSpPr>
            <a:cxnSpLocks/>
            <a:stCxn id="27" idx="3"/>
          </p:cNvCxnSpPr>
          <p:nvPr/>
        </p:nvCxnSpPr>
        <p:spPr>
          <a:xfrm flipH="1">
            <a:off x="10423492" y="5379122"/>
            <a:ext cx="14416" cy="46019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 descr="rose_ven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30" y="5298496"/>
            <a:ext cx="928465" cy="92389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E90F5C-3BF3-1B4F-8EDF-63DB70711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255" y="5493837"/>
            <a:ext cx="586803" cy="1135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AC5DCC8-0CA9-6E40-AD4E-1500629E5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43" y="5154999"/>
            <a:ext cx="1281583" cy="134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EE55488-D8FE-1F48-A805-631806E13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0237" y="426789"/>
            <a:ext cx="925361" cy="92536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4E91DFD-AFAC-A74D-B509-E1A96A41E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25" y="208444"/>
            <a:ext cx="1281583" cy="134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CF495C4-9A59-6A49-AFBA-233F777BD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46" b="92868" l="10000" r="90000">
                        <a14:foregroundMark x1="61300" y1="8346" x2="60400" y2="19272"/>
                        <a14:foregroundMark x1="29900" y1="92868" x2="33900" y2="886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4318" y="4910014"/>
            <a:ext cx="2523515" cy="166215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36CCDED-5F2B-9942-8BB4-D9F06E9DB5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0317" y="385848"/>
            <a:ext cx="1281583" cy="1945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4BC7C7F-0B46-C84E-922B-F32804F38AE7}"/>
              </a:ext>
            </a:extLst>
          </p:cNvPr>
          <p:cNvSpPr txBox="1"/>
          <p:nvPr/>
        </p:nvSpPr>
        <p:spPr>
          <a:xfrm>
            <a:off x="9624895" y="324694"/>
            <a:ext cx="22638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Comment retenir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11F2B7-56FE-272B-931E-5AFEC314E9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832" y="4888212"/>
            <a:ext cx="2523515" cy="1442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0249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F3D227-5B27-224E-A3B8-43920818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10"/>
            <a:ext cx="12192000" cy="6240780"/>
          </a:xfrm>
          <a:prstGeom prst="rect">
            <a:avLst/>
          </a:prstGeom>
          <a:ln>
            <a:solidFill>
              <a:srgbClr val="FFFF00"/>
            </a:solidFill>
          </a:ln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A7756AC-D7DB-5546-BE6D-3893BF6864E6}"/>
              </a:ext>
            </a:extLst>
          </p:cNvPr>
          <p:cNvCxnSpPr>
            <a:cxnSpLocks/>
            <a:stCxn id="5" idx="1"/>
            <a:endCxn id="5" idx="3"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BA08EF93-E6C2-1848-94A9-489DD0648E80}"/>
              </a:ext>
            </a:extLst>
          </p:cNvPr>
          <p:cNvSpPr/>
          <p:nvPr/>
        </p:nvSpPr>
        <p:spPr>
          <a:xfrm>
            <a:off x="369522" y="3289609"/>
            <a:ext cx="1515138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Équateur</a:t>
            </a:r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99B486FE-8704-754B-830D-6AA6560545E6}"/>
              </a:ext>
            </a:extLst>
          </p:cNvPr>
          <p:cNvSpPr/>
          <p:nvPr/>
        </p:nvSpPr>
        <p:spPr>
          <a:xfrm>
            <a:off x="479502" y="2018371"/>
            <a:ext cx="11363093" cy="544265"/>
          </a:xfrm>
          <a:custGeom>
            <a:avLst/>
            <a:gdLst>
              <a:gd name="connsiteX0" fmla="*/ 0 w 11363093"/>
              <a:gd name="connsiteY0" fmla="*/ 0 h 544265"/>
              <a:gd name="connsiteX1" fmla="*/ 524108 w 11363093"/>
              <a:gd name="connsiteY1" fmla="*/ 434897 h 544265"/>
              <a:gd name="connsiteX2" fmla="*/ 2988527 w 11363093"/>
              <a:gd name="connsiteY2" fmla="*/ 490653 h 544265"/>
              <a:gd name="connsiteX3" fmla="*/ 6835698 w 11363093"/>
              <a:gd name="connsiteY3" fmla="*/ 501805 h 544265"/>
              <a:gd name="connsiteX4" fmla="*/ 10504449 w 11363093"/>
              <a:gd name="connsiteY4" fmla="*/ 524107 h 544265"/>
              <a:gd name="connsiteX5" fmla="*/ 11363093 w 11363093"/>
              <a:gd name="connsiteY5" fmla="*/ 178419 h 544265"/>
              <a:gd name="connsiteX6" fmla="*/ 11363093 w 11363093"/>
              <a:gd name="connsiteY6" fmla="*/ 178419 h 54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63093" h="544265">
                <a:moveTo>
                  <a:pt x="0" y="0"/>
                </a:moveTo>
                <a:cubicBezTo>
                  <a:pt x="13010" y="176561"/>
                  <a:pt x="26020" y="353122"/>
                  <a:pt x="524108" y="434897"/>
                </a:cubicBezTo>
                <a:cubicBezTo>
                  <a:pt x="1022196" y="516673"/>
                  <a:pt x="2988527" y="490653"/>
                  <a:pt x="2988527" y="490653"/>
                </a:cubicBezTo>
                <a:lnTo>
                  <a:pt x="6835698" y="501805"/>
                </a:lnTo>
                <a:cubicBezTo>
                  <a:pt x="8088352" y="507381"/>
                  <a:pt x="9749883" y="578005"/>
                  <a:pt x="10504449" y="524107"/>
                </a:cubicBezTo>
                <a:cubicBezTo>
                  <a:pt x="11259015" y="470209"/>
                  <a:pt x="11363093" y="178419"/>
                  <a:pt x="11363093" y="178419"/>
                </a:cubicBezTo>
                <a:lnTo>
                  <a:pt x="11363093" y="178419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>
            <a:extLst>
              <a:ext uri="{FF2B5EF4-FFF2-40B4-BE49-F238E27FC236}">
                <a16:creationId xmlns:a16="http://schemas.microsoft.com/office/drawing/2014/main" id="{A2656AE7-3F4F-D64E-8E4C-AAAC4A286F10}"/>
              </a:ext>
            </a:extLst>
          </p:cNvPr>
          <p:cNvSpPr/>
          <p:nvPr/>
        </p:nvSpPr>
        <p:spPr>
          <a:xfrm>
            <a:off x="326196" y="4282068"/>
            <a:ext cx="11438341" cy="490654"/>
          </a:xfrm>
          <a:custGeom>
            <a:avLst/>
            <a:gdLst>
              <a:gd name="connsiteX0" fmla="*/ 11438341 w 11438341"/>
              <a:gd name="connsiteY0" fmla="*/ 490654 h 490654"/>
              <a:gd name="connsiteX1" fmla="*/ 11126106 w 11438341"/>
              <a:gd name="connsiteY1" fmla="*/ 156117 h 490654"/>
              <a:gd name="connsiteX2" fmla="*/ 10122497 w 11438341"/>
              <a:gd name="connsiteY2" fmla="*/ 78059 h 490654"/>
              <a:gd name="connsiteX3" fmla="*/ 5684311 w 11438341"/>
              <a:gd name="connsiteY3" fmla="*/ 0 h 490654"/>
              <a:gd name="connsiteX4" fmla="*/ 755472 w 11438341"/>
              <a:gd name="connsiteY4" fmla="*/ 22303 h 490654"/>
              <a:gd name="connsiteX5" fmla="*/ 19492 w 11438341"/>
              <a:gd name="connsiteY5" fmla="*/ 245327 h 490654"/>
              <a:gd name="connsiteX6" fmla="*/ 19492 w 11438341"/>
              <a:gd name="connsiteY6" fmla="*/ 245327 h 4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8341" h="490654">
                <a:moveTo>
                  <a:pt x="11438341" y="490654"/>
                </a:moveTo>
                <a:cubicBezTo>
                  <a:pt x="11391877" y="357768"/>
                  <a:pt x="11345413" y="224883"/>
                  <a:pt x="11126106" y="156117"/>
                </a:cubicBezTo>
                <a:cubicBezTo>
                  <a:pt x="10906799" y="87351"/>
                  <a:pt x="11029463" y="104078"/>
                  <a:pt x="10122497" y="78059"/>
                </a:cubicBezTo>
                <a:cubicBezTo>
                  <a:pt x="9215531" y="52040"/>
                  <a:pt x="5684311" y="0"/>
                  <a:pt x="5684311" y="0"/>
                </a:cubicBezTo>
                <a:lnTo>
                  <a:pt x="755472" y="22303"/>
                </a:lnTo>
                <a:cubicBezTo>
                  <a:pt x="-188664" y="63191"/>
                  <a:pt x="19492" y="245327"/>
                  <a:pt x="19492" y="245327"/>
                </a:cubicBezTo>
                <a:lnTo>
                  <a:pt x="19492" y="245327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38">
            <a:extLst>
              <a:ext uri="{FF2B5EF4-FFF2-40B4-BE49-F238E27FC236}">
                <a16:creationId xmlns:a16="http://schemas.microsoft.com/office/drawing/2014/main" id="{EAC7FD18-3811-794F-8962-BE524A3298D0}"/>
              </a:ext>
            </a:extLst>
          </p:cNvPr>
          <p:cNvSpPr/>
          <p:nvPr/>
        </p:nvSpPr>
        <p:spPr>
          <a:xfrm>
            <a:off x="597826" y="4155973"/>
            <a:ext cx="2197801" cy="278781"/>
          </a:xfrm>
          <a:prstGeom prst="roundRect">
            <a:avLst/>
          </a:prstGeom>
          <a:solidFill>
            <a:srgbClr val="00FA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Tropique du Capricorne</a:t>
            </a:r>
          </a:p>
        </p:txBody>
      </p:sp>
      <p:sp>
        <p:nvSpPr>
          <p:cNvPr id="40" name="Rectangle à coins arrondis 39">
            <a:extLst>
              <a:ext uri="{FF2B5EF4-FFF2-40B4-BE49-F238E27FC236}">
                <a16:creationId xmlns:a16="http://schemas.microsoft.com/office/drawing/2014/main" id="{284A63FB-9B47-1A42-B207-4654215F026C}"/>
              </a:ext>
            </a:extLst>
          </p:cNvPr>
          <p:cNvSpPr/>
          <p:nvPr/>
        </p:nvSpPr>
        <p:spPr>
          <a:xfrm>
            <a:off x="735764" y="2297151"/>
            <a:ext cx="1828760" cy="278781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Tropique du Cancer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1B54706-6A2B-B44E-91EF-8539FFA6C857}"/>
              </a:ext>
            </a:extLst>
          </p:cNvPr>
          <p:cNvCxnSpPr>
            <a:cxnSpLocks/>
          </p:cNvCxnSpPr>
          <p:nvPr/>
        </p:nvCxnSpPr>
        <p:spPr>
          <a:xfrm>
            <a:off x="1602828" y="974834"/>
            <a:ext cx="906517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4181594-FEF1-F044-B015-C34F796568B4}"/>
              </a:ext>
            </a:extLst>
          </p:cNvPr>
          <p:cNvCxnSpPr>
            <a:cxnSpLocks/>
          </p:cNvCxnSpPr>
          <p:nvPr/>
        </p:nvCxnSpPr>
        <p:spPr>
          <a:xfrm>
            <a:off x="1563414" y="5888419"/>
            <a:ext cx="906517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39">
            <a:extLst>
              <a:ext uri="{FF2B5EF4-FFF2-40B4-BE49-F238E27FC236}">
                <a16:creationId xmlns:a16="http://schemas.microsoft.com/office/drawing/2014/main" id="{B3B4FEAB-5BCB-8D4E-8657-043C7E8F9A0B}"/>
              </a:ext>
            </a:extLst>
          </p:cNvPr>
          <p:cNvSpPr/>
          <p:nvPr/>
        </p:nvSpPr>
        <p:spPr>
          <a:xfrm>
            <a:off x="1975945" y="810179"/>
            <a:ext cx="1933903" cy="278781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Cercle polaire arctique</a:t>
            </a:r>
          </a:p>
        </p:txBody>
      </p:sp>
      <p:sp>
        <p:nvSpPr>
          <p:cNvPr id="15" name="Rectangle à coins arrondis 39">
            <a:extLst>
              <a:ext uri="{FF2B5EF4-FFF2-40B4-BE49-F238E27FC236}">
                <a16:creationId xmlns:a16="http://schemas.microsoft.com/office/drawing/2014/main" id="{47EB19DF-7E7C-2C4B-9D32-E54BC6950F2F}"/>
              </a:ext>
            </a:extLst>
          </p:cNvPr>
          <p:cNvSpPr/>
          <p:nvPr/>
        </p:nvSpPr>
        <p:spPr>
          <a:xfrm>
            <a:off x="1884660" y="5736014"/>
            <a:ext cx="2109271" cy="278781"/>
          </a:xfrm>
          <a:prstGeom prst="roundRect">
            <a:avLst/>
          </a:prstGeom>
          <a:solidFill>
            <a:srgbClr val="00FA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Cercle polaire antarctique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5ACDB7F-EF02-6049-B370-E3F147A189AD}"/>
              </a:ext>
            </a:extLst>
          </p:cNvPr>
          <p:cNvSpPr txBox="1"/>
          <p:nvPr/>
        </p:nvSpPr>
        <p:spPr>
          <a:xfrm>
            <a:off x="3063240" y="2193060"/>
            <a:ext cx="806500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Dans « </a:t>
            </a:r>
            <a:r>
              <a:rPr lang="fr-FR" dirty="0">
                <a:highlight>
                  <a:srgbClr val="FFFF00"/>
                </a:highlight>
              </a:rPr>
              <a:t>Cancer</a:t>
            </a:r>
            <a:r>
              <a:rPr lang="fr-FR" dirty="0">
                <a:solidFill>
                  <a:schemeClr val="bg1"/>
                </a:solidFill>
              </a:rPr>
              <a:t> » et dans « </a:t>
            </a:r>
            <a:r>
              <a:rPr lang="fr-FR" dirty="0">
                <a:highlight>
                  <a:srgbClr val="FFFF00"/>
                </a:highlight>
              </a:rPr>
              <a:t>arctique</a:t>
            </a:r>
            <a:r>
              <a:rPr lang="fr-FR" dirty="0">
                <a:solidFill>
                  <a:schemeClr val="bg1"/>
                </a:solidFill>
              </a:rPr>
              <a:t> », il y a moins de lettre que dans</a:t>
            </a:r>
          </a:p>
          <a:p>
            <a:r>
              <a:rPr lang="fr-FR" dirty="0">
                <a:solidFill>
                  <a:schemeClr val="bg1"/>
                </a:solidFill>
              </a:rPr>
              <a:t>          « </a:t>
            </a:r>
            <a:r>
              <a:rPr lang="fr-FR" dirty="0">
                <a:highlight>
                  <a:srgbClr val="00FF00"/>
                </a:highlight>
              </a:rPr>
              <a:t>Capricorne</a:t>
            </a:r>
            <a:r>
              <a:rPr lang="fr-FR" dirty="0">
                <a:solidFill>
                  <a:schemeClr val="bg1"/>
                </a:solidFill>
              </a:rPr>
              <a:t> » et « </a:t>
            </a:r>
            <a:r>
              <a:rPr lang="fr-FR" dirty="0">
                <a:highlight>
                  <a:srgbClr val="00FF00"/>
                </a:highlight>
              </a:rPr>
              <a:t>antarctique</a:t>
            </a:r>
            <a:r>
              <a:rPr lang="fr-FR" dirty="0">
                <a:solidFill>
                  <a:schemeClr val="bg1"/>
                </a:solidFill>
              </a:rPr>
              <a:t> ». Donc ils sont plus légers, et ne coulent pas 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21AC31-6BD2-9D40-BC0F-E92F494FC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259" y="3839402"/>
            <a:ext cx="1762716" cy="1762716"/>
          </a:xfrm>
          <a:prstGeom prst="rect">
            <a:avLst/>
          </a:prstGeom>
          <a:ln w="28575">
            <a:solidFill>
              <a:srgbClr val="00FA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243220-FE44-DE45-AC91-C6EE975E1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112" y="241703"/>
            <a:ext cx="1599010" cy="1599010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A094702-29D1-E744-8547-7CDA285A657D}"/>
              </a:ext>
            </a:extLst>
          </p:cNvPr>
          <p:cNvSpPr txBox="1"/>
          <p:nvPr/>
        </p:nvSpPr>
        <p:spPr>
          <a:xfrm>
            <a:off x="9711647" y="357789"/>
            <a:ext cx="22638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Comment retenir ?</a:t>
            </a:r>
          </a:p>
        </p:txBody>
      </p:sp>
    </p:spTree>
    <p:extLst>
      <p:ext uri="{BB962C8B-B14F-4D97-AF65-F5344CB8AC3E}">
        <p14:creationId xmlns:p14="http://schemas.microsoft.com/office/powerpoint/2010/main" val="1000417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7018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F3D227-5B27-224E-A3B8-43920818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10"/>
            <a:ext cx="12192000" cy="6240780"/>
          </a:xfrm>
          <a:prstGeom prst="rect">
            <a:avLst/>
          </a:prstGeom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A7756AC-D7DB-5546-BE6D-3893BF6864E6}"/>
              </a:ext>
            </a:extLst>
          </p:cNvPr>
          <p:cNvCxnSpPr>
            <a:cxnSpLocks/>
            <a:stCxn id="5" idx="1"/>
            <a:endCxn id="5" idx="3"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BA08EF93-E6C2-1848-94A9-489DD0648E80}"/>
              </a:ext>
            </a:extLst>
          </p:cNvPr>
          <p:cNvSpPr/>
          <p:nvPr/>
        </p:nvSpPr>
        <p:spPr>
          <a:xfrm>
            <a:off x="369522" y="3289609"/>
            <a:ext cx="1515138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99B486FE-8704-754B-830D-6AA6560545E6}"/>
              </a:ext>
            </a:extLst>
          </p:cNvPr>
          <p:cNvSpPr/>
          <p:nvPr/>
        </p:nvSpPr>
        <p:spPr>
          <a:xfrm>
            <a:off x="479502" y="2018371"/>
            <a:ext cx="11363093" cy="544265"/>
          </a:xfrm>
          <a:custGeom>
            <a:avLst/>
            <a:gdLst>
              <a:gd name="connsiteX0" fmla="*/ 0 w 11363093"/>
              <a:gd name="connsiteY0" fmla="*/ 0 h 544265"/>
              <a:gd name="connsiteX1" fmla="*/ 524108 w 11363093"/>
              <a:gd name="connsiteY1" fmla="*/ 434897 h 544265"/>
              <a:gd name="connsiteX2" fmla="*/ 2988527 w 11363093"/>
              <a:gd name="connsiteY2" fmla="*/ 490653 h 544265"/>
              <a:gd name="connsiteX3" fmla="*/ 6835698 w 11363093"/>
              <a:gd name="connsiteY3" fmla="*/ 501805 h 544265"/>
              <a:gd name="connsiteX4" fmla="*/ 10504449 w 11363093"/>
              <a:gd name="connsiteY4" fmla="*/ 524107 h 544265"/>
              <a:gd name="connsiteX5" fmla="*/ 11363093 w 11363093"/>
              <a:gd name="connsiteY5" fmla="*/ 178419 h 544265"/>
              <a:gd name="connsiteX6" fmla="*/ 11363093 w 11363093"/>
              <a:gd name="connsiteY6" fmla="*/ 178419 h 54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63093" h="544265">
                <a:moveTo>
                  <a:pt x="0" y="0"/>
                </a:moveTo>
                <a:cubicBezTo>
                  <a:pt x="13010" y="176561"/>
                  <a:pt x="26020" y="353122"/>
                  <a:pt x="524108" y="434897"/>
                </a:cubicBezTo>
                <a:cubicBezTo>
                  <a:pt x="1022196" y="516673"/>
                  <a:pt x="2988527" y="490653"/>
                  <a:pt x="2988527" y="490653"/>
                </a:cubicBezTo>
                <a:lnTo>
                  <a:pt x="6835698" y="501805"/>
                </a:lnTo>
                <a:cubicBezTo>
                  <a:pt x="8088352" y="507381"/>
                  <a:pt x="9749883" y="578005"/>
                  <a:pt x="10504449" y="524107"/>
                </a:cubicBezTo>
                <a:cubicBezTo>
                  <a:pt x="11259015" y="470209"/>
                  <a:pt x="11363093" y="178419"/>
                  <a:pt x="11363093" y="178419"/>
                </a:cubicBezTo>
                <a:lnTo>
                  <a:pt x="11363093" y="178419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>
            <a:extLst>
              <a:ext uri="{FF2B5EF4-FFF2-40B4-BE49-F238E27FC236}">
                <a16:creationId xmlns:a16="http://schemas.microsoft.com/office/drawing/2014/main" id="{A2656AE7-3F4F-D64E-8E4C-AAAC4A286F10}"/>
              </a:ext>
            </a:extLst>
          </p:cNvPr>
          <p:cNvSpPr/>
          <p:nvPr/>
        </p:nvSpPr>
        <p:spPr>
          <a:xfrm>
            <a:off x="326196" y="4282068"/>
            <a:ext cx="11438341" cy="490654"/>
          </a:xfrm>
          <a:custGeom>
            <a:avLst/>
            <a:gdLst>
              <a:gd name="connsiteX0" fmla="*/ 11438341 w 11438341"/>
              <a:gd name="connsiteY0" fmla="*/ 490654 h 490654"/>
              <a:gd name="connsiteX1" fmla="*/ 11126106 w 11438341"/>
              <a:gd name="connsiteY1" fmla="*/ 156117 h 490654"/>
              <a:gd name="connsiteX2" fmla="*/ 10122497 w 11438341"/>
              <a:gd name="connsiteY2" fmla="*/ 78059 h 490654"/>
              <a:gd name="connsiteX3" fmla="*/ 5684311 w 11438341"/>
              <a:gd name="connsiteY3" fmla="*/ 0 h 490654"/>
              <a:gd name="connsiteX4" fmla="*/ 755472 w 11438341"/>
              <a:gd name="connsiteY4" fmla="*/ 22303 h 490654"/>
              <a:gd name="connsiteX5" fmla="*/ 19492 w 11438341"/>
              <a:gd name="connsiteY5" fmla="*/ 245327 h 490654"/>
              <a:gd name="connsiteX6" fmla="*/ 19492 w 11438341"/>
              <a:gd name="connsiteY6" fmla="*/ 245327 h 4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8341" h="490654">
                <a:moveTo>
                  <a:pt x="11438341" y="490654"/>
                </a:moveTo>
                <a:cubicBezTo>
                  <a:pt x="11391877" y="357768"/>
                  <a:pt x="11345413" y="224883"/>
                  <a:pt x="11126106" y="156117"/>
                </a:cubicBezTo>
                <a:cubicBezTo>
                  <a:pt x="10906799" y="87351"/>
                  <a:pt x="11029463" y="104078"/>
                  <a:pt x="10122497" y="78059"/>
                </a:cubicBezTo>
                <a:cubicBezTo>
                  <a:pt x="9215531" y="52040"/>
                  <a:pt x="5684311" y="0"/>
                  <a:pt x="5684311" y="0"/>
                </a:cubicBezTo>
                <a:lnTo>
                  <a:pt x="755472" y="22303"/>
                </a:lnTo>
                <a:cubicBezTo>
                  <a:pt x="-188664" y="63191"/>
                  <a:pt x="19492" y="245327"/>
                  <a:pt x="19492" y="245327"/>
                </a:cubicBezTo>
                <a:lnTo>
                  <a:pt x="19492" y="245327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38">
            <a:extLst>
              <a:ext uri="{FF2B5EF4-FFF2-40B4-BE49-F238E27FC236}">
                <a16:creationId xmlns:a16="http://schemas.microsoft.com/office/drawing/2014/main" id="{EAC7FD18-3811-794F-8962-BE524A3298D0}"/>
              </a:ext>
            </a:extLst>
          </p:cNvPr>
          <p:cNvSpPr/>
          <p:nvPr/>
        </p:nvSpPr>
        <p:spPr>
          <a:xfrm>
            <a:off x="597826" y="4155973"/>
            <a:ext cx="2197801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0" name="Rectangle à coins arrondis 39">
            <a:extLst>
              <a:ext uri="{FF2B5EF4-FFF2-40B4-BE49-F238E27FC236}">
                <a16:creationId xmlns:a16="http://schemas.microsoft.com/office/drawing/2014/main" id="{284A63FB-9B47-1A42-B207-4654215F026C}"/>
              </a:ext>
            </a:extLst>
          </p:cNvPr>
          <p:cNvSpPr/>
          <p:nvPr/>
        </p:nvSpPr>
        <p:spPr>
          <a:xfrm>
            <a:off x="735764" y="2297151"/>
            <a:ext cx="1828760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1B54706-6A2B-B44E-91EF-8539FFA6C857}"/>
              </a:ext>
            </a:extLst>
          </p:cNvPr>
          <p:cNvCxnSpPr>
            <a:cxnSpLocks/>
          </p:cNvCxnSpPr>
          <p:nvPr/>
        </p:nvCxnSpPr>
        <p:spPr>
          <a:xfrm>
            <a:off x="1602828" y="974834"/>
            <a:ext cx="906517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4181594-FEF1-F044-B015-C34F796568B4}"/>
              </a:ext>
            </a:extLst>
          </p:cNvPr>
          <p:cNvCxnSpPr>
            <a:cxnSpLocks/>
          </p:cNvCxnSpPr>
          <p:nvPr/>
        </p:nvCxnSpPr>
        <p:spPr>
          <a:xfrm>
            <a:off x="1563414" y="5888419"/>
            <a:ext cx="906517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39">
            <a:extLst>
              <a:ext uri="{FF2B5EF4-FFF2-40B4-BE49-F238E27FC236}">
                <a16:creationId xmlns:a16="http://schemas.microsoft.com/office/drawing/2014/main" id="{B3B4FEAB-5BCB-8D4E-8657-043C7E8F9A0B}"/>
              </a:ext>
            </a:extLst>
          </p:cNvPr>
          <p:cNvSpPr/>
          <p:nvPr/>
        </p:nvSpPr>
        <p:spPr>
          <a:xfrm>
            <a:off x="1975945" y="810179"/>
            <a:ext cx="1933903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" name="Rectangle à coins arrondis 39">
            <a:extLst>
              <a:ext uri="{FF2B5EF4-FFF2-40B4-BE49-F238E27FC236}">
                <a16:creationId xmlns:a16="http://schemas.microsoft.com/office/drawing/2014/main" id="{47EB19DF-7E7C-2C4B-9D32-E54BC6950F2F}"/>
              </a:ext>
            </a:extLst>
          </p:cNvPr>
          <p:cNvSpPr/>
          <p:nvPr/>
        </p:nvSpPr>
        <p:spPr>
          <a:xfrm>
            <a:off x="1884660" y="5736014"/>
            <a:ext cx="2109271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861F905-BE85-7136-EF6B-6AAE60FCF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972" y="183533"/>
            <a:ext cx="2224592" cy="1253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52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D7FB726-E0DA-2E49-9FE5-3B740725C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787" y="1561038"/>
            <a:ext cx="5864426" cy="439632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33C06D5-DD87-824F-9092-A80C416DC2A9}"/>
              </a:ext>
            </a:extLst>
          </p:cNvPr>
          <p:cNvSpPr txBox="1"/>
          <p:nvPr/>
        </p:nvSpPr>
        <p:spPr>
          <a:xfrm>
            <a:off x="2520029" y="526403"/>
            <a:ext cx="67877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L’étoile polaire indique le Nord. Dans le Chariot de la Grande Ourse, les 4 étoiles forment les roues du chariot, et les 3 le timon, les chevaux ou les bœufs ; au lieu de dire un chariot et trois bœufs, ils dirent les 7 bœufs, </a:t>
            </a:r>
            <a:r>
              <a:rPr lang="fr-FR" sz="1600" b="1" dirty="0" err="1">
                <a:highlight>
                  <a:srgbClr val="FFFF00"/>
                </a:highlight>
              </a:rPr>
              <a:t>septem</a:t>
            </a:r>
            <a:r>
              <a:rPr lang="fr-FR" sz="1600" b="1" dirty="0">
                <a:highlight>
                  <a:srgbClr val="FFFF00"/>
                </a:highlight>
              </a:rPr>
              <a:t> </a:t>
            </a:r>
            <a:r>
              <a:rPr lang="fr-FR" sz="1600" b="1" dirty="0" err="1">
                <a:highlight>
                  <a:srgbClr val="FFFF00"/>
                </a:highlight>
              </a:rPr>
              <a:t>triones</a:t>
            </a:r>
            <a:endParaRPr lang="fr-FR" sz="16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6A0C6A-418C-4E49-9C3F-9711C1F69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7413">
            <a:off x="9451491" y="375487"/>
            <a:ext cx="2204184" cy="208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5E6CE0-A0BB-6940-87CF-5C50F2B30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00" y="898084"/>
            <a:ext cx="1439108" cy="91863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A18F918-097C-A842-B3AD-8E2609AA16FC}"/>
              </a:ext>
            </a:extLst>
          </p:cNvPr>
          <p:cNvSpPr txBox="1"/>
          <p:nvPr/>
        </p:nvSpPr>
        <p:spPr>
          <a:xfrm>
            <a:off x="387417" y="3662276"/>
            <a:ext cx="27763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Du latin </a:t>
            </a:r>
            <a:r>
              <a:rPr lang="fr-FR" sz="1600" b="1" dirty="0" err="1">
                <a:highlight>
                  <a:srgbClr val="FFFF00"/>
                </a:highlight>
              </a:rPr>
              <a:t>occidens</a:t>
            </a:r>
            <a:r>
              <a:rPr lang="fr-FR" sz="1600" dirty="0"/>
              <a:t> signifiant « soleil couchant »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412F46B-DEC3-2A42-B003-AAC7156B2AE7}"/>
              </a:ext>
            </a:extLst>
          </p:cNvPr>
          <p:cNvSpPr txBox="1"/>
          <p:nvPr/>
        </p:nvSpPr>
        <p:spPr>
          <a:xfrm>
            <a:off x="8393229" y="3662277"/>
            <a:ext cx="35788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Du latin </a:t>
            </a:r>
            <a:r>
              <a:rPr lang="fr-FR" sz="1600" b="1" dirty="0" err="1">
                <a:highlight>
                  <a:srgbClr val="FFFF00"/>
                </a:highlight>
              </a:rPr>
              <a:t>oriri</a:t>
            </a:r>
            <a:r>
              <a:rPr lang="fr-FR" sz="1600" dirty="0"/>
              <a:t>, « naître », qui désigne l'endroit où le soleil se lève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03C8B42-9371-BF42-96E5-D15523E70E5E}"/>
              </a:ext>
            </a:extLst>
          </p:cNvPr>
          <p:cNvSpPr txBox="1"/>
          <p:nvPr/>
        </p:nvSpPr>
        <p:spPr>
          <a:xfrm>
            <a:off x="4508362" y="5957362"/>
            <a:ext cx="31752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Du latin </a:t>
            </a:r>
            <a:r>
              <a:rPr lang="fr-FR" sz="1600" b="1" dirty="0" err="1">
                <a:highlight>
                  <a:srgbClr val="FFFF00"/>
                </a:highlight>
              </a:rPr>
              <a:t>meridies</a:t>
            </a:r>
            <a:r>
              <a:rPr lang="fr-FR" sz="1600" dirty="0"/>
              <a:t> signifiant « sud »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B568FCB-7197-2540-AB76-6179572A1B42}"/>
              </a:ext>
            </a:extLst>
          </p:cNvPr>
          <p:cNvSpPr/>
          <p:nvPr/>
        </p:nvSpPr>
        <p:spPr>
          <a:xfrm>
            <a:off x="3621182" y="1511300"/>
            <a:ext cx="4949847" cy="43018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E3127E-41C5-3F4B-95E7-AE80C944CB96}"/>
              </a:ext>
            </a:extLst>
          </p:cNvPr>
          <p:cNvSpPr txBox="1"/>
          <p:nvPr/>
        </p:nvSpPr>
        <p:spPr>
          <a:xfrm>
            <a:off x="296492" y="314760"/>
            <a:ext cx="16856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POURQUOI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A31409-D677-1E25-FCDB-6FFADC5F5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4992" y="4688968"/>
            <a:ext cx="1800412" cy="1800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1154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F3D227-5B27-224E-A3B8-439208185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50" t="26556" r="35500" b="25000"/>
          <a:stretch/>
        </p:blipFill>
        <p:spPr>
          <a:xfrm>
            <a:off x="583758" y="334986"/>
            <a:ext cx="5128225" cy="6188027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1A340752-A181-5942-8FF6-818786150B94}"/>
              </a:ext>
            </a:extLst>
          </p:cNvPr>
          <p:cNvSpPr/>
          <p:nvPr/>
        </p:nvSpPr>
        <p:spPr>
          <a:xfrm>
            <a:off x="2420142" y="4129910"/>
            <a:ext cx="2514601" cy="20811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430DE37-8137-D54E-801B-5142F1771429}"/>
              </a:ext>
            </a:extLst>
          </p:cNvPr>
          <p:cNvSpPr/>
          <p:nvPr/>
        </p:nvSpPr>
        <p:spPr>
          <a:xfrm>
            <a:off x="2420141" y="2303661"/>
            <a:ext cx="2514601" cy="1701395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EA28F16-8F96-D747-93A9-D6B6376319BE}"/>
              </a:ext>
            </a:extLst>
          </p:cNvPr>
          <p:cNvSpPr/>
          <p:nvPr/>
        </p:nvSpPr>
        <p:spPr>
          <a:xfrm>
            <a:off x="792511" y="609413"/>
            <a:ext cx="3931920" cy="1694248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801E2358-2B91-7148-BEF8-D3C526A5576C}"/>
              </a:ext>
            </a:extLst>
          </p:cNvPr>
          <p:cNvSpPr/>
          <p:nvPr/>
        </p:nvSpPr>
        <p:spPr>
          <a:xfrm>
            <a:off x="3115867" y="3041824"/>
            <a:ext cx="1439094" cy="34992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Afrique centrale</a:t>
            </a:r>
          </a:p>
        </p:txBody>
      </p:sp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id="{CF65676A-2FDE-8A4F-8B6E-A1A3B018D3D2}"/>
              </a:ext>
            </a:extLst>
          </p:cNvPr>
          <p:cNvSpPr/>
          <p:nvPr/>
        </p:nvSpPr>
        <p:spPr>
          <a:xfrm>
            <a:off x="3115867" y="4620312"/>
            <a:ext cx="1536458" cy="75463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Afrique australe ou méridionale</a:t>
            </a:r>
          </a:p>
        </p:txBody>
      </p:sp>
      <p:sp>
        <p:nvSpPr>
          <p:cNvPr id="16" name="Rectangle à coins arrondis 15">
            <a:extLst>
              <a:ext uri="{FF2B5EF4-FFF2-40B4-BE49-F238E27FC236}">
                <a16:creationId xmlns:a16="http://schemas.microsoft.com/office/drawing/2014/main" id="{5E4DEECE-8679-9A48-9921-F55F0DA295CF}"/>
              </a:ext>
            </a:extLst>
          </p:cNvPr>
          <p:cNvSpPr/>
          <p:nvPr/>
        </p:nvSpPr>
        <p:spPr>
          <a:xfrm>
            <a:off x="1929446" y="1292634"/>
            <a:ext cx="1905968" cy="34992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Afrique septentrionale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0C9C62A-66DF-BE41-AFE8-15424676B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50" t="26556" r="35500" b="25000"/>
          <a:stretch/>
        </p:blipFill>
        <p:spPr>
          <a:xfrm>
            <a:off x="6425587" y="334986"/>
            <a:ext cx="5128225" cy="61880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0CC77A-8D05-894A-BCBB-F9B5A50D6884}"/>
              </a:ext>
            </a:extLst>
          </p:cNvPr>
          <p:cNvSpPr/>
          <p:nvPr/>
        </p:nvSpPr>
        <p:spPr>
          <a:xfrm>
            <a:off x="6640284" y="550874"/>
            <a:ext cx="2751815" cy="5660136"/>
          </a:xfrm>
          <a:prstGeom prst="rect">
            <a:avLst/>
          </a:prstGeom>
          <a:solidFill>
            <a:srgbClr val="FFFF00">
              <a:alpha val="4919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à coins arrondis 16">
            <a:extLst>
              <a:ext uri="{FF2B5EF4-FFF2-40B4-BE49-F238E27FC236}">
                <a16:creationId xmlns:a16="http://schemas.microsoft.com/office/drawing/2014/main" id="{1E32CF6C-B735-8A41-BA14-842760135A53}"/>
              </a:ext>
            </a:extLst>
          </p:cNvPr>
          <p:cNvSpPr/>
          <p:nvPr/>
        </p:nvSpPr>
        <p:spPr>
          <a:xfrm>
            <a:off x="7083702" y="1906989"/>
            <a:ext cx="1672046" cy="4122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Afrique occidentale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C8C81B-68D0-4446-9CC2-A72CAEEDAF55}"/>
              </a:ext>
            </a:extLst>
          </p:cNvPr>
          <p:cNvSpPr/>
          <p:nvPr/>
        </p:nvSpPr>
        <p:spPr>
          <a:xfrm>
            <a:off x="9392099" y="706876"/>
            <a:ext cx="2007468" cy="5660136"/>
          </a:xfrm>
          <a:prstGeom prst="rect">
            <a:avLst/>
          </a:prstGeom>
          <a:solidFill>
            <a:srgbClr val="0096FF">
              <a:alpha val="4919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à coins arrondis 12">
            <a:extLst>
              <a:ext uri="{FF2B5EF4-FFF2-40B4-BE49-F238E27FC236}">
                <a16:creationId xmlns:a16="http://schemas.microsoft.com/office/drawing/2014/main" id="{7E487F48-CD05-A04B-BAA8-96E2228943C2}"/>
              </a:ext>
            </a:extLst>
          </p:cNvPr>
          <p:cNvSpPr/>
          <p:nvPr/>
        </p:nvSpPr>
        <p:spPr>
          <a:xfrm>
            <a:off x="9783949" y="2714125"/>
            <a:ext cx="1408760" cy="48797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Afrique orientale</a:t>
            </a:r>
          </a:p>
        </p:txBody>
      </p:sp>
    </p:spTree>
    <p:extLst>
      <p:ext uri="{BB962C8B-B14F-4D97-AF65-F5344CB8AC3E}">
        <p14:creationId xmlns:p14="http://schemas.microsoft.com/office/powerpoint/2010/main" val="639566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F3D227-5B27-224E-A3B8-439208185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50" t="26556" r="35500" b="25000"/>
          <a:stretch/>
        </p:blipFill>
        <p:spPr>
          <a:xfrm>
            <a:off x="677859" y="334986"/>
            <a:ext cx="5128225" cy="6188027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1A340752-A181-5942-8FF6-818786150B94}"/>
              </a:ext>
            </a:extLst>
          </p:cNvPr>
          <p:cNvSpPr/>
          <p:nvPr/>
        </p:nvSpPr>
        <p:spPr>
          <a:xfrm>
            <a:off x="2514243" y="4077582"/>
            <a:ext cx="2514601" cy="2133427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430DE37-8137-D54E-801B-5142F1771429}"/>
              </a:ext>
            </a:extLst>
          </p:cNvPr>
          <p:cNvSpPr/>
          <p:nvPr/>
        </p:nvSpPr>
        <p:spPr>
          <a:xfrm>
            <a:off x="2514242" y="2303661"/>
            <a:ext cx="2514601" cy="1701395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EA28F16-8F96-D747-93A9-D6B6376319BE}"/>
              </a:ext>
            </a:extLst>
          </p:cNvPr>
          <p:cNvSpPr/>
          <p:nvPr/>
        </p:nvSpPr>
        <p:spPr>
          <a:xfrm>
            <a:off x="886612" y="609412"/>
            <a:ext cx="3931920" cy="1621723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AF15D10-64C2-4A4B-B38D-64D3CBD83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50" t="26556" r="35500" b="25000"/>
          <a:stretch/>
        </p:blipFill>
        <p:spPr>
          <a:xfrm>
            <a:off x="6425587" y="334986"/>
            <a:ext cx="5128225" cy="61880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7A3C74-ADB2-D449-A279-CE877AD0C028}"/>
              </a:ext>
            </a:extLst>
          </p:cNvPr>
          <p:cNvSpPr/>
          <p:nvPr/>
        </p:nvSpPr>
        <p:spPr>
          <a:xfrm>
            <a:off x="6640284" y="550874"/>
            <a:ext cx="2751815" cy="5660136"/>
          </a:xfrm>
          <a:prstGeom prst="rect">
            <a:avLst/>
          </a:prstGeom>
          <a:solidFill>
            <a:srgbClr val="FFFF00">
              <a:alpha val="4919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A71DB5-25B0-3341-9011-FD6C1C65E256}"/>
              </a:ext>
            </a:extLst>
          </p:cNvPr>
          <p:cNvSpPr/>
          <p:nvPr/>
        </p:nvSpPr>
        <p:spPr>
          <a:xfrm>
            <a:off x="9392099" y="706876"/>
            <a:ext cx="2007468" cy="5660136"/>
          </a:xfrm>
          <a:prstGeom prst="rect">
            <a:avLst/>
          </a:prstGeom>
          <a:solidFill>
            <a:srgbClr val="0096FF">
              <a:alpha val="4919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ED050A-ED63-14FF-8292-9565CF590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123" y="169215"/>
            <a:ext cx="2224592" cy="1253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9916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53_Merc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5" y="256720"/>
            <a:ext cx="10791443" cy="6320855"/>
          </a:xfrm>
          <a:prstGeom prst="rect">
            <a:avLst/>
          </a:prstGeom>
        </p:spPr>
      </p:pic>
      <p:cxnSp>
        <p:nvCxnSpPr>
          <p:cNvPr id="3" name="Connecteur droit 2"/>
          <p:cNvCxnSpPr>
            <a:cxnSpLocks/>
          </p:cNvCxnSpPr>
          <p:nvPr/>
        </p:nvCxnSpPr>
        <p:spPr>
          <a:xfrm>
            <a:off x="378105" y="4120587"/>
            <a:ext cx="10791443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73706" y="3983481"/>
            <a:ext cx="1248304" cy="274211"/>
          </a:xfrm>
          <a:prstGeom prst="rect">
            <a:avLst/>
          </a:prstGeom>
          <a:solidFill>
            <a:srgbClr val="0432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Équateur 0°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9611976" y="3938611"/>
            <a:ext cx="1730077" cy="29114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b="1" dirty="0">
                <a:solidFill>
                  <a:schemeClr val="tx1"/>
                </a:solidFill>
              </a:rPr>
              <a:t>Coupe l’Indonésie en 2</a:t>
            </a:r>
          </a:p>
        </p:txBody>
      </p:sp>
      <p:cxnSp>
        <p:nvCxnSpPr>
          <p:cNvPr id="15" name="Connecteur droit avec flèche 14"/>
          <p:cNvCxnSpPr>
            <a:cxnSpLocks/>
            <a:stCxn id="23" idx="1"/>
          </p:cNvCxnSpPr>
          <p:nvPr/>
        </p:nvCxnSpPr>
        <p:spPr>
          <a:xfrm flipH="1">
            <a:off x="5773826" y="636023"/>
            <a:ext cx="495946" cy="55283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à coins arrondis 1"/>
          <p:cNvSpPr/>
          <p:nvPr/>
        </p:nvSpPr>
        <p:spPr>
          <a:xfrm>
            <a:off x="1858068" y="3981743"/>
            <a:ext cx="1452451" cy="26532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b="1" dirty="0">
                <a:solidFill>
                  <a:schemeClr val="tx1"/>
                </a:solidFill>
              </a:rPr>
              <a:t>Bosse du chameau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9B3D829-FCF9-3942-8DD8-86A8DD1B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4214" y="3632117"/>
            <a:ext cx="2817334" cy="14757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DD387BB-E8E5-CE46-8E07-F81D55431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33" y="3888657"/>
            <a:ext cx="1475747" cy="10568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à coins arrondis 11"/>
          <p:cNvSpPr/>
          <p:nvPr/>
        </p:nvSpPr>
        <p:spPr>
          <a:xfrm>
            <a:off x="6941952" y="3948222"/>
            <a:ext cx="1557036" cy="29114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b="1" dirty="0">
                <a:solidFill>
                  <a:schemeClr val="tx1"/>
                </a:solidFill>
              </a:rPr>
              <a:t>Gâchette de l’Afrique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EA8B4F4-764E-D55D-2FB8-EFC953501888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5773826" y="256720"/>
            <a:ext cx="1" cy="632085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82F3344-B1AE-54F6-9F72-9D92F85AB28C}"/>
              </a:ext>
            </a:extLst>
          </p:cNvPr>
          <p:cNvSpPr/>
          <p:nvPr/>
        </p:nvSpPr>
        <p:spPr>
          <a:xfrm rot="16200000">
            <a:off x="4174488" y="4279965"/>
            <a:ext cx="3204870" cy="2742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spc="300" dirty="0">
                <a:solidFill>
                  <a:schemeClr val="bg1"/>
                </a:solidFill>
              </a:rPr>
              <a:t>Méridien de Greenwich 0°</a:t>
            </a:r>
          </a:p>
        </p:txBody>
      </p:sp>
      <p:sp>
        <p:nvSpPr>
          <p:cNvPr id="23" name="Rectangle à coins arrondis 16">
            <a:extLst>
              <a:ext uri="{FF2B5EF4-FFF2-40B4-BE49-F238E27FC236}">
                <a16:creationId xmlns:a16="http://schemas.microsoft.com/office/drawing/2014/main" id="{EE0D7C79-D2DF-6A82-8D50-9FEBAC80F726}"/>
              </a:ext>
            </a:extLst>
          </p:cNvPr>
          <p:cNvSpPr/>
          <p:nvPr/>
        </p:nvSpPr>
        <p:spPr>
          <a:xfrm>
            <a:off x="6269772" y="384867"/>
            <a:ext cx="2020886" cy="50231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b="1" dirty="0">
                <a:solidFill>
                  <a:schemeClr val="tx1"/>
                </a:solidFill>
              </a:rPr>
              <a:t>Passe par l’Angleterre et coupe les Pyrénées en 2</a:t>
            </a:r>
          </a:p>
        </p:txBody>
      </p:sp>
      <p:sp>
        <p:nvSpPr>
          <p:cNvPr id="34" name="Flèche vers la droite 33">
            <a:extLst>
              <a:ext uri="{FF2B5EF4-FFF2-40B4-BE49-F238E27FC236}">
                <a16:creationId xmlns:a16="http://schemas.microsoft.com/office/drawing/2014/main" id="{0F011206-8C7A-AAFE-EEE3-3E8AD776A334}"/>
              </a:ext>
            </a:extLst>
          </p:cNvPr>
          <p:cNvSpPr/>
          <p:nvPr/>
        </p:nvSpPr>
        <p:spPr>
          <a:xfrm rot="10800000" flipV="1">
            <a:off x="4394124" y="1500274"/>
            <a:ext cx="1371600" cy="57924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Ouest</a:t>
            </a:r>
          </a:p>
        </p:txBody>
      </p:sp>
      <p:sp>
        <p:nvSpPr>
          <p:cNvPr id="35" name="Flèche vers la droite 34">
            <a:extLst>
              <a:ext uri="{FF2B5EF4-FFF2-40B4-BE49-F238E27FC236}">
                <a16:creationId xmlns:a16="http://schemas.microsoft.com/office/drawing/2014/main" id="{831C1CBD-D7A8-0DAE-D8A4-E1C0258B1BDF}"/>
              </a:ext>
            </a:extLst>
          </p:cNvPr>
          <p:cNvSpPr/>
          <p:nvPr/>
        </p:nvSpPr>
        <p:spPr>
          <a:xfrm>
            <a:off x="5773826" y="1516101"/>
            <a:ext cx="1136923" cy="563413"/>
          </a:xfrm>
          <a:prstGeom prst="rightArrow">
            <a:avLst/>
          </a:prstGeom>
          <a:solidFill>
            <a:srgbClr val="00F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Est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57772E4C-275B-08A0-74CF-7C8265083A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0"/>
          <a:stretch/>
        </p:blipFill>
        <p:spPr>
          <a:xfrm flipH="1">
            <a:off x="2570598" y="2240047"/>
            <a:ext cx="671917" cy="9000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Rectangle à coins arrondis 28">
            <a:extLst>
              <a:ext uri="{FF2B5EF4-FFF2-40B4-BE49-F238E27FC236}">
                <a16:creationId xmlns:a16="http://schemas.microsoft.com/office/drawing/2014/main" id="{26AED3B0-920C-CD11-C1B0-CE159F0457D0}"/>
              </a:ext>
            </a:extLst>
          </p:cNvPr>
          <p:cNvSpPr/>
          <p:nvPr/>
        </p:nvSpPr>
        <p:spPr>
          <a:xfrm>
            <a:off x="3176342" y="2678946"/>
            <a:ext cx="2290970" cy="292543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b="1" dirty="0">
                <a:solidFill>
                  <a:schemeClr val="tx1"/>
                </a:solidFill>
              </a:rPr>
              <a:t>Sous la barbichette de la Floride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52E2826-9AF1-1A6D-091C-78DE6CEBB48C}"/>
              </a:ext>
            </a:extLst>
          </p:cNvPr>
          <p:cNvCxnSpPr>
            <a:cxnSpLocks/>
          </p:cNvCxnSpPr>
          <p:nvPr/>
        </p:nvCxnSpPr>
        <p:spPr>
          <a:xfrm>
            <a:off x="373706" y="3290486"/>
            <a:ext cx="10795842" cy="0"/>
          </a:xfrm>
          <a:prstGeom prst="line">
            <a:avLst/>
          </a:prstGeom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Bouée 41">
            <a:extLst>
              <a:ext uri="{FF2B5EF4-FFF2-40B4-BE49-F238E27FC236}">
                <a16:creationId xmlns:a16="http://schemas.microsoft.com/office/drawing/2014/main" id="{CAE26667-33CA-EC11-AF7E-CB1F1E3594D1}"/>
              </a:ext>
            </a:extLst>
          </p:cNvPr>
          <p:cNvSpPr/>
          <p:nvPr/>
        </p:nvSpPr>
        <p:spPr>
          <a:xfrm>
            <a:off x="3034957" y="2908412"/>
            <a:ext cx="663952" cy="508735"/>
          </a:xfrm>
          <a:prstGeom prst="donut">
            <a:avLst>
              <a:gd name="adj" fmla="val 31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F8555D2-A7D3-584A-2B53-39EE90F62068}"/>
              </a:ext>
            </a:extLst>
          </p:cNvPr>
          <p:cNvSpPr/>
          <p:nvPr/>
        </p:nvSpPr>
        <p:spPr>
          <a:xfrm>
            <a:off x="373705" y="3122055"/>
            <a:ext cx="1664525" cy="2969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Tropique du Cancer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ED248917-9C08-6767-8352-F0406DF892B2}"/>
              </a:ext>
            </a:extLst>
          </p:cNvPr>
          <p:cNvCxnSpPr>
            <a:cxnSpLocks/>
          </p:cNvCxnSpPr>
          <p:nvPr/>
        </p:nvCxnSpPr>
        <p:spPr>
          <a:xfrm>
            <a:off x="373705" y="5012563"/>
            <a:ext cx="10795843" cy="0"/>
          </a:xfrm>
          <a:prstGeom prst="line">
            <a:avLst/>
          </a:prstGeom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6F7C3054-4402-7C4E-1571-9DA526EE7F18}"/>
              </a:ext>
            </a:extLst>
          </p:cNvPr>
          <p:cNvSpPr/>
          <p:nvPr/>
        </p:nvSpPr>
        <p:spPr>
          <a:xfrm>
            <a:off x="384298" y="4860017"/>
            <a:ext cx="1926212" cy="274210"/>
          </a:xfrm>
          <a:prstGeom prst="rect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Tropique du Capricorne</a:t>
            </a:r>
          </a:p>
        </p:txBody>
      </p:sp>
      <p:sp>
        <p:nvSpPr>
          <p:cNvPr id="48" name="Rectangle à coins arrondis 28">
            <a:extLst>
              <a:ext uri="{FF2B5EF4-FFF2-40B4-BE49-F238E27FC236}">
                <a16:creationId xmlns:a16="http://schemas.microsoft.com/office/drawing/2014/main" id="{0A147D18-363E-2AA2-2E96-EE5FC48B2A6C}"/>
              </a:ext>
            </a:extLst>
          </p:cNvPr>
          <p:cNvSpPr/>
          <p:nvPr/>
        </p:nvSpPr>
        <p:spPr>
          <a:xfrm>
            <a:off x="6960056" y="5498158"/>
            <a:ext cx="2171031" cy="29691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b="1" dirty="0">
                <a:solidFill>
                  <a:schemeClr val="tx1"/>
                </a:solidFill>
              </a:rPr>
              <a:t>Sous les fesses de Madagascar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95F61AD1-1654-EC67-344C-8FBE2F6B6A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" b="94922" l="9772" r="89577">
                        <a14:foregroundMark x1="43974" y1="8984" x2="44300" y2="14258"/>
                        <a14:foregroundMark x1="40717" y1="5078" x2="40717" y2="5078"/>
                        <a14:foregroundMark x1="45603" y1="4492" x2="45603" y2="4492"/>
                        <a14:foregroundMark x1="88925" y1="62695" x2="88925" y2="68750"/>
                        <a14:foregroundMark x1="56026" y1="91406" x2="56026" y2="9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72" y="4288766"/>
            <a:ext cx="807657" cy="134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Bouée 46">
            <a:extLst>
              <a:ext uri="{FF2B5EF4-FFF2-40B4-BE49-F238E27FC236}">
                <a16:creationId xmlns:a16="http://schemas.microsoft.com/office/drawing/2014/main" id="{9AB92A01-D399-02C0-14E1-5019C916C08F}"/>
              </a:ext>
            </a:extLst>
          </p:cNvPr>
          <p:cNvSpPr/>
          <p:nvPr/>
        </p:nvSpPr>
        <p:spPr>
          <a:xfrm>
            <a:off x="6823009" y="4757675"/>
            <a:ext cx="663952" cy="508735"/>
          </a:xfrm>
          <a:prstGeom prst="donut">
            <a:avLst>
              <a:gd name="adj" fmla="val 31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6B1DFFC9-010E-96EE-3C1B-F1146389510E}"/>
              </a:ext>
            </a:extLst>
          </p:cNvPr>
          <p:cNvCxnSpPr>
            <a:cxnSpLocks/>
          </p:cNvCxnSpPr>
          <p:nvPr/>
        </p:nvCxnSpPr>
        <p:spPr>
          <a:xfrm>
            <a:off x="373705" y="1386108"/>
            <a:ext cx="10795843" cy="0"/>
          </a:xfrm>
          <a:prstGeom prst="line">
            <a:avLst/>
          </a:prstGeom>
          <a:ln w="5715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B8A42309-2622-3836-7E54-11ED5D0D5973}"/>
              </a:ext>
            </a:extLst>
          </p:cNvPr>
          <p:cNvSpPr/>
          <p:nvPr/>
        </p:nvSpPr>
        <p:spPr>
          <a:xfrm>
            <a:off x="373704" y="1236987"/>
            <a:ext cx="2171030" cy="274211"/>
          </a:xfrm>
          <a:prstGeom prst="rect">
            <a:avLst/>
          </a:prstGeom>
          <a:solidFill>
            <a:srgbClr val="0432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Cercle polaire arctique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9DBF737B-FCA7-BA91-C728-B6352F83FF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08" y="590983"/>
            <a:ext cx="796725" cy="83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EE0B6053-331B-8B9C-72B7-F942A19DA654}"/>
              </a:ext>
            </a:extLst>
          </p:cNvPr>
          <p:cNvCxnSpPr>
            <a:cxnSpLocks/>
          </p:cNvCxnSpPr>
          <p:nvPr/>
        </p:nvCxnSpPr>
        <p:spPr>
          <a:xfrm>
            <a:off x="375904" y="6459543"/>
            <a:ext cx="10795843" cy="0"/>
          </a:xfrm>
          <a:prstGeom prst="line">
            <a:avLst/>
          </a:prstGeom>
          <a:ln w="5715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FB92F4E-4B92-3D8A-BF74-B98A16DE3933}"/>
              </a:ext>
            </a:extLst>
          </p:cNvPr>
          <p:cNvSpPr/>
          <p:nvPr/>
        </p:nvSpPr>
        <p:spPr>
          <a:xfrm>
            <a:off x="375903" y="6310422"/>
            <a:ext cx="2171030" cy="274211"/>
          </a:xfrm>
          <a:prstGeom prst="rect">
            <a:avLst/>
          </a:prstGeom>
          <a:solidFill>
            <a:srgbClr val="0432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Cercle polaire antarctique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26C80E98-D37B-3AFB-BC36-D6C7EFDFE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40" y="5822017"/>
            <a:ext cx="796725" cy="83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463B43AF-F0FE-5D3F-8B8A-B43E2F83C8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346" b="92868" l="10000" r="90000">
                        <a14:foregroundMark x1="61300" y1="8346" x2="60400" y2="19272"/>
                        <a14:foregroundMark x1="29900" y1="92868" x2="33900" y2="886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9474" y="5946773"/>
            <a:ext cx="1127718" cy="742790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DFD6144E-8FFB-59B0-ADFD-23645E07D22B}"/>
              </a:ext>
            </a:extLst>
          </p:cNvPr>
          <p:cNvSpPr txBox="1"/>
          <p:nvPr/>
        </p:nvSpPr>
        <p:spPr>
          <a:xfrm rot="384697">
            <a:off x="6129877" y="2577490"/>
            <a:ext cx="5811865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Dans « </a:t>
            </a:r>
            <a:r>
              <a:rPr lang="fr-FR" sz="1400" b="1" dirty="0">
                <a:solidFill>
                  <a:schemeClr val="bg1"/>
                </a:solidFill>
              </a:rPr>
              <a:t>Cancer</a:t>
            </a:r>
            <a:r>
              <a:rPr lang="fr-FR" sz="1400" dirty="0">
                <a:solidFill>
                  <a:schemeClr val="bg1"/>
                </a:solidFill>
              </a:rPr>
              <a:t> » et dans « </a:t>
            </a:r>
            <a:r>
              <a:rPr lang="fr-FR" sz="1400" b="1" dirty="0">
                <a:solidFill>
                  <a:schemeClr val="bg1"/>
                </a:solidFill>
              </a:rPr>
              <a:t>arctique</a:t>
            </a:r>
            <a:r>
              <a:rPr lang="fr-FR" sz="1400" dirty="0">
                <a:solidFill>
                  <a:schemeClr val="bg1"/>
                </a:solidFill>
              </a:rPr>
              <a:t> », il y a moins de lettre que dans</a:t>
            </a:r>
          </a:p>
          <a:p>
            <a:r>
              <a:rPr lang="fr-FR" sz="1400" dirty="0">
                <a:solidFill>
                  <a:schemeClr val="bg1"/>
                </a:solidFill>
              </a:rPr>
              <a:t>          « Capricorne » et « </a:t>
            </a:r>
            <a:r>
              <a:rPr lang="fr-FR" sz="1400" b="1" dirty="0">
                <a:solidFill>
                  <a:schemeClr val="bg1"/>
                </a:solidFill>
              </a:rPr>
              <a:t>antarctique</a:t>
            </a:r>
            <a:r>
              <a:rPr lang="fr-FR" sz="1400" dirty="0">
                <a:solidFill>
                  <a:schemeClr val="bg1"/>
                </a:solidFill>
              </a:rPr>
              <a:t> ». Ils sont plus légers, et ne coulent pas !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2750D0B8-3049-0025-3CF4-CA048813D39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919" r="11420" b="4925"/>
          <a:stretch/>
        </p:blipFill>
        <p:spPr>
          <a:xfrm>
            <a:off x="9576149" y="4506230"/>
            <a:ext cx="2425131" cy="2169774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35653D3-6443-9EFE-B957-6E7A221F1F7E}"/>
              </a:ext>
            </a:extLst>
          </p:cNvPr>
          <p:cNvSpPr txBox="1"/>
          <p:nvPr/>
        </p:nvSpPr>
        <p:spPr>
          <a:xfrm>
            <a:off x="9073890" y="215142"/>
            <a:ext cx="21404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Niveau MONDE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B4686F-22E5-0D8C-FA1B-9A7850D68F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59130" y="215142"/>
            <a:ext cx="860394" cy="10496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C2F125-C5C4-7282-90D9-FBF44BCA0E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8543" y="1981570"/>
            <a:ext cx="514565" cy="57528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D113653-B223-7329-AD05-7A655DA3C4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21441" y="2045497"/>
            <a:ext cx="706161" cy="11016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5EAEDDA-C8C3-F3A5-35D5-ED71131DF7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2642" y="5911474"/>
            <a:ext cx="785157" cy="80320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DFD22F8-EE7E-4CAF-E0CA-5AE36F9D56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6053" y="1632645"/>
            <a:ext cx="495946" cy="297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Flèche vers la droite 26">
            <a:extLst>
              <a:ext uri="{FF2B5EF4-FFF2-40B4-BE49-F238E27FC236}">
                <a16:creationId xmlns:a16="http://schemas.microsoft.com/office/drawing/2014/main" id="{7870D389-1185-CB2E-4E50-119C30728403}"/>
              </a:ext>
            </a:extLst>
          </p:cNvPr>
          <p:cNvSpPr/>
          <p:nvPr/>
        </p:nvSpPr>
        <p:spPr>
          <a:xfrm rot="16200000" flipV="1">
            <a:off x="4433587" y="3374715"/>
            <a:ext cx="969522" cy="514310"/>
          </a:xfrm>
          <a:prstGeom prst="rightArrow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Nord</a:t>
            </a:r>
          </a:p>
        </p:txBody>
      </p:sp>
      <p:sp>
        <p:nvSpPr>
          <p:cNvPr id="28" name="Flèche vers la droite 27">
            <a:extLst>
              <a:ext uri="{FF2B5EF4-FFF2-40B4-BE49-F238E27FC236}">
                <a16:creationId xmlns:a16="http://schemas.microsoft.com/office/drawing/2014/main" id="{D7DAF0D7-0D4F-A06E-1160-51DC60020C3E}"/>
              </a:ext>
            </a:extLst>
          </p:cNvPr>
          <p:cNvSpPr/>
          <p:nvPr/>
        </p:nvSpPr>
        <p:spPr>
          <a:xfrm rot="5400000" flipV="1">
            <a:off x="4416403" y="4375122"/>
            <a:ext cx="1003898" cy="514312"/>
          </a:xfrm>
          <a:prstGeom prst="rightArrow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Sud</a:t>
            </a:r>
          </a:p>
        </p:txBody>
      </p:sp>
    </p:spTree>
    <p:extLst>
      <p:ext uri="{BB962C8B-B14F-4D97-AF65-F5344CB8AC3E}">
        <p14:creationId xmlns:p14="http://schemas.microsoft.com/office/powerpoint/2010/main" val="500939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7018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F3D227-5B27-224E-A3B8-43920818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10"/>
            <a:ext cx="12192000" cy="6240780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980BAF5-02B5-CF4F-97EC-0D1FF314BB19}"/>
              </a:ext>
            </a:extLst>
          </p:cNvPr>
          <p:cNvSpPr/>
          <p:nvPr/>
        </p:nvSpPr>
        <p:spPr>
          <a:xfrm>
            <a:off x="6400798" y="3862243"/>
            <a:ext cx="1304853" cy="811069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1FF662B-29F9-6745-B018-8AF49EA2322B}"/>
              </a:ext>
            </a:extLst>
          </p:cNvPr>
          <p:cNvSpPr/>
          <p:nvPr/>
        </p:nvSpPr>
        <p:spPr>
          <a:xfrm>
            <a:off x="6361103" y="3006623"/>
            <a:ext cx="1137172" cy="788045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E866821-FF6D-8047-BB3B-2632166F31ED}"/>
              </a:ext>
            </a:extLst>
          </p:cNvPr>
          <p:cNvSpPr/>
          <p:nvPr/>
        </p:nvSpPr>
        <p:spPr>
          <a:xfrm>
            <a:off x="5410974" y="2106859"/>
            <a:ext cx="2022905" cy="747359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A7756AC-D7DB-5546-BE6D-3893BF6864E6}"/>
              </a:ext>
            </a:extLst>
          </p:cNvPr>
          <p:cNvCxnSpPr>
            <a:cxnSpLocks/>
            <a:stCxn id="5" idx="1"/>
            <a:endCxn id="5" idx="3"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BA08EF93-E6C2-1848-94A9-489DD0648E80}"/>
              </a:ext>
            </a:extLst>
          </p:cNvPr>
          <p:cNvSpPr/>
          <p:nvPr/>
        </p:nvSpPr>
        <p:spPr>
          <a:xfrm>
            <a:off x="369522" y="3289609"/>
            <a:ext cx="1515138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99B486FE-8704-754B-830D-6AA6560545E6}"/>
              </a:ext>
            </a:extLst>
          </p:cNvPr>
          <p:cNvSpPr/>
          <p:nvPr/>
        </p:nvSpPr>
        <p:spPr>
          <a:xfrm>
            <a:off x="479502" y="2018371"/>
            <a:ext cx="11363093" cy="544265"/>
          </a:xfrm>
          <a:custGeom>
            <a:avLst/>
            <a:gdLst>
              <a:gd name="connsiteX0" fmla="*/ 0 w 11363093"/>
              <a:gd name="connsiteY0" fmla="*/ 0 h 544265"/>
              <a:gd name="connsiteX1" fmla="*/ 524108 w 11363093"/>
              <a:gd name="connsiteY1" fmla="*/ 434897 h 544265"/>
              <a:gd name="connsiteX2" fmla="*/ 2988527 w 11363093"/>
              <a:gd name="connsiteY2" fmla="*/ 490653 h 544265"/>
              <a:gd name="connsiteX3" fmla="*/ 6835698 w 11363093"/>
              <a:gd name="connsiteY3" fmla="*/ 501805 h 544265"/>
              <a:gd name="connsiteX4" fmla="*/ 10504449 w 11363093"/>
              <a:gd name="connsiteY4" fmla="*/ 524107 h 544265"/>
              <a:gd name="connsiteX5" fmla="*/ 11363093 w 11363093"/>
              <a:gd name="connsiteY5" fmla="*/ 178419 h 544265"/>
              <a:gd name="connsiteX6" fmla="*/ 11363093 w 11363093"/>
              <a:gd name="connsiteY6" fmla="*/ 178419 h 54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63093" h="544265">
                <a:moveTo>
                  <a:pt x="0" y="0"/>
                </a:moveTo>
                <a:cubicBezTo>
                  <a:pt x="13010" y="176561"/>
                  <a:pt x="26020" y="353122"/>
                  <a:pt x="524108" y="434897"/>
                </a:cubicBezTo>
                <a:cubicBezTo>
                  <a:pt x="1022196" y="516673"/>
                  <a:pt x="2988527" y="490653"/>
                  <a:pt x="2988527" y="490653"/>
                </a:cubicBezTo>
                <a:lnTo>
                  <a:pt x="6835698" y="501805"/>
                </a:lnTo>
                <a:cubicBezTo>
                  <a:pt x="8088352" y="507381"/>
                  <a:pt x="9749883" y="578005"/>
                  <a:pt x="10504449" y="524107"/>
                </a:cubicBezTo>
                <a:cubicBezTo>
                  <a:pt x="11259015" y="470209"/>
                  <a:pt x="11363093" y="178419"/>
                  <a:pt x="11363093" y="178419"/>
                </a:cubicBezTo>
                <a:lnTo>
                  <a:pt x="11363093" y="178419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>
            <a:extLst>
              <a:ext uri="{FF2B5EF4-FFF2-40B4-BE49-F238E27FC236}">
                <a16:creationId xmlns:a16="http://schemas.microsoft.com/office/drawing/2014/main" id="{A2656AE7-3F4F-D64E-8E4C-AAAC4A286F10}"/>
              </a:ext>
            </a:extLst>
          </p:cNvPr>
          <p:cNvSpPr/>
          <p:nvPr/>
        </p:nvSpPr>
        <p:spPr>
          <a:xfrm>
            <a:off x="326196" y="4282068"/>
            <a:ext cx="11438341" cy="490654"/>
          </a:xfrm>
          <a:custGeom>
            <a:avLst/>
            <a:gdLst>
              <a:gd name="connsiteX0" fmla="*/ 11438341 w 11438341"/>
              <a:gd name="connsiteY0" fmla="*/ 490654 h 490654"/>
              <a:gd name="connsiteX1" fmla="*/ 11126106 w 11438341"/>
              <a:gd name="connsiteY1" fmla="*/ 156117 h 490654"/>
              <a:gd name="connsiteX2" fmla="*/ 10122497 w 11438341"/>
              <a:gd name="connsiteY2" fmla="*/ 78059 h 490654"/>
              <a:gd name="connsiteX3" fmla="*/ 5684311 w 11438341"/>
              <a:gd name="connsiteY3" fmla="*/ 0 h 490654"/>
              <a:gd name="connsiteX4" fmla="*/ 755472 w 11438341"/>
              <a:gd name="connsiteY4" fmla="*/ 22303 h 490654"/>
              <a:gd name="connsiteX5" fmla="*/ 19492 w 11438341"/>
              <a:gd name="connsiteY5" fmla="*/ 245327 h 490654"/>
              <a:gd name="connsiteX6" fmla="*/ 19492 w 11438341"/>
              <a:gd name="connsiteY6" fmla="*/ 245327 h 4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8341" h="490654">
                <a:moveTo>
                  <a:pt x="11438341" y="490654"/>
                </a:moveTo>
                <a:cubicBezTo>
                  <a:pt x="11391877" y="357768"/>
                  <a:pt x="11345413" y="224883"/>
                  <a:pt x="11126106" y="156117"/>
                </a:cubicBezTo>
                <a:cubicBezTo>
                  <a:pt x="10906799" y="87351"/>
                  <a:pt x="11029463" y="104078"/>
                  <a:pt x="10122497" y="78059"/>
                </a:cubicBezTo>
                <a:cubicBezTo>
                  <a:pt x="9215531" y="52040"/>
                  <a:pt x="5684311" y="0"/>
                  <a:pt x="5684311" y="0"/>
                </a:cubicBezTo>
                <a:lnTo>
                  <a:pt x="755472" y="22303"/>
                </a:lnTo>
                <a:cubicBezTo>
                  <a:pt x="-188664" y="63191"/>
                  <a:pt x="19492" y="245327"/>
                  <a:pt x="19492" y="245327"/>
                </a:cubicBezTo>
                <a:lnTo>
                  <a:pt x="19492" y="245327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38">
            <a:extLst>
              <a:ext uri="{FF2B5EF4-FFF2-40B4-BE49-F238E27FC236}">
                <a16:creationId xmlns:a16="http://schemas.microsoft.com/office/drawing/2014/main" id="{EAC7FD18-3811-794F-8962-BE524A3298D0}"/>
              </a:ext>
            </a:extLst>
          </p:cNvPr>
          <p:cNvSpPr/>
          <p:nvPr/>
        </p:nvSpPr>
        <p:spPr>
          <a:xfrm>
            <a:off x="597826" y="4155973"/>
            <a:ext cx="2197801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0" name="Rectangle à coins arrondis 39">
            <a:extLst>
              <a:ext uri="{FF2B5EF4-FFF2-40B4-BE49-F238E27FC236}">
                <a16:creationId xmlns:a16="http://schemas.microsoft.com/office/drawing/2014/main" id="{284A63FB-9B47-1A42-B207-4654215F026C}"/>
              </a:ext>
            </a:extLst>
          </p:cNvPr>
          <p:cNvSpPr/>
          <p:nvPr/>
        </p:nvSpPr>
        <p:spPr>
          <a:xfrm>
            <a:off x="735764" y="2297151"/>
            <a:ext cx="1828760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1B54706-6A2B-B44E-91EF-8539FFA6C857}"/>
              </a:ext>
            </a:extLst>
          </p:cNvPr>
          <p:cNvCxnSpPr>
            <a:cxnSpLocks/>
          </p:cNvCxnSpPr>
          <p:nvPr/>
        </p:nvCxnSpPr>
        <p:spPr>
          <a:xfrm>
            <a:off x="1602828" y="974834"/>
            <a:ext cx="906517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4181594-FEF1-F044-B015-C34F796568B4}"/>
              </a:ext>
            </a:extLst>
          </p:cNvPr>
          <p:cNvCxnSpPr>
            <a:cxnSpLocks/>
          </p:cNvCxnSpPr>
          <p:nvPr/>
        </p:nvCxnSpPr>
        <p:spPr>
          <a:xfrm>
            <a:off x="1563414" y="5888419"/>
            <a:ext cx="906517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39">
            <a:extLst>
              <a:ext uri="{FF2B5EF4-FFF2-40B4-BE49-F238E27FC236}">
                <a16:creationId xmlns:a16="http://schemas.microsoft.com/office/drawing/2014/main" id="{B3B4FEAB-5BCB-8D4E-8657-043C7E8F9A0B}"/>
              </a:ext>
            </a:extLst>
          </p:cNvPr>
          <p:cNvSpPr/>
          <p:nvPr/>
        </p:nvSpPr>
        <p:spPr>
          <a:xfrm>
            <a:off x="1975945" y="810179"/>
            <a:ext cx="1933903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" name="Rectangle à coins arrondis 39">
            <a:extLst>
              <a:ext uri="{FF2B5EF4-FFF2-40B4-BE49-F238E27FC236}">
                <a16:creationId xmlns:a16="http://schemas.microsoft.com/office/drawing/2014/main" id="{47EB19DF-7E7C-2C4B-9D32-E54BC6950F2F}"/>
              </a:ext>
            </a:extLst>
          </p:cNvPr>
          <p:cNvSpPr/>
          <p:nvPr/>
        </p:nvSpPr>
        <p:spPr>
          <a:xfrm>
            <a:off x="3518744" y="5769040"/>
            <a:ext cx="2109271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A14017A0-CEAC-EA43-BD29-B21A06EBEE5D}"/>
              </a:ext>
            </a:extLst>
          </p:cNvPr>
          <p:cNvSpPr/>
          <p:nvPr/>
        </p:nvSpPr>
        <p:spPr>
          <a:xfrm>
            <a:off x="5921298" y="356839"/>
            <a:ext cx="267629" cy="6099717"/>
          </a:xfrm>
          <a:custGeom>
            <a:avLst/>
            <a:gdLst>
              <a:gd name="connsiteX0" fmla="*/ 0 w 267629"/>
              <a:gd name="connsiteY0" fmla="*/ 0 h 6099717"/>
              <a:gd name="connsiteX1" fmla="*/ 200722 w 267629"/>
              <a:gd name="connsiteY1" fmla="*/ 1427356 h 6099717"/>
              <a:gd name="connsiteX2" fmla="*/ 267629 w 267629"/>
              <a:gd name="connsiteY2" fmla="*/ 6099717 h 6099717"/>
              <a:gd name="connsiteX3" fmla="*/ 267629 w 267629"/>
              <a:gd name="connsiteY3" fmla="*/ 6099717 h 609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629" h="6099717">
                <a:moveTo>
                  <a:pt x="0" y="0"/>
                </a:moveTo>
                <a:cubicBezTo>
                  <a:pt x="78058" y="205368"/>
                  <a:pt x="156117" y="410737"/>
                  <a:pt x="200722" y="1427356"/>
                </a:cubicBezTo>
                <a:cubicBezTo>
                  <a:pt x="245327" y="2443975"/>
                  <a:pt x="267629" y="6099717"/>
                  <a:pt x="267629" y="6099717"/>
                </a:cubicBezTo>
                <a:lnTo>
                  <a:pt x="267629" y="6099717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2326E33-BB43-1A4D-B81A-970F157A13CF}"/>
              </a:ext>
            </a:extLst>
          </p:cNvPr>
          <p:cNvSpPr txBox="1"/>
          <p:nvPr/>
        </p:nvSpPr>
        <p:spPr>
          <a:xfrm>
            <a:off x="5960993" y="3554699"/>
            <a:ext cx="400110" cy="18247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endParaRPr lang="fr-FR" sz="1400" b="1" dirty="0"/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82BA2629-F04F-214A-8DAE-9AAA218A2298}"/>
              </a:ext>
            </a:extLst>
          </p:cNvPr>
          <p:cNvSpPr/>
          <p:nvPr/>
        </p:nvSpPr>
        <p:spPr>
          <a:xfrm rot="10800000" flipV="1">
            <a:off x="5235044" y="492560"/>
            <a:ext cx="785943" cy="3728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Flèche vers la droite 18">
            <a:extLst>
              <a:ext uri="{FF2B5EF4-FFF2-40B4-BE49-F238E27FC236}">
                <a16:creationId xmlns:a16="http://schemas.microsoft.com/office/drawing/2014/main" id="{DD1D0633-BB96-3C4B-BEF3-534184B3F539}"/>
              </a:ext>
            </a:extLst>
          </p:cNvPr>
          <p:cNvSpPr/>
          <p:nvPr/>
        </p:nvSpPr>
        <p:spPr>
          <a:xfrm>
            <a:off x="6020987" y="489528"/>
            <a:ext cx="603251" cy="3824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CDD37-CC35-5F4F-9205-5351F460428D}"/>
              </a:ext>
            </a:extLst>
          </p:cNvPr>
          <p:cNvSpPr/>
          <p:nvPr/>
        </p:nvSpPr>
        <p:spPr>
          <a:xfrm>
            <a:off x="9720072" y="3862242"/>
            <a:ext cx="804671" cy="1068702"/>
          </a:xfrm>
          <a:prstGeom prst="rect">
            <a:avLst/>
          </a:prstGeom>
          <a:solidFill>
            <a:srgbClr val="FFFF00">
              <a:alpha val="4919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F6EF70-967B-D44B-B96D-71A94D47AE5C}"/>
              </a:ext>
            </a:extLst>
          </p:cNvPr>
          <p:cNvSpPr/>
          <p:nvPr/>
        </p:nvSpPr>
        <p:spPr>
          <a:xfrm>
            <a:off x="10524743" y="3862242"/>
            <a:ext cx="591359" cy="1084653"/>
          </a:xfrm>
          <a:prstGeom prst="rect">
            <a:avLst/>
          </a:prstGeom>
          <a:solidFill>
            <a:srgbClr val="0096FF">
              <a:alpha val="4919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CC6E9AB-3EAB-9C56-8C52-A2D5B89D4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604" y="158392"/>
            <a:ext cx="2224592" cy="1253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CE9ED6F-55D1-7781-8F1F-C9D5EC52A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17" y="5103766"/>
            <a:ext cx="2837053" cy="1595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163532D-4627-6D87-F4BE-B748F836FEC6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32">
            <a:extLst>
              <a:ext uri="{FF2B5EF4-FFF2-40B4-BE49-F238E27FC236}">
                <a16:creationId xmlns:a16="http://schemas.microsoft.com/office/drawing/2014/main" id="{36DB2C75-DC4B-38C1-9C28-E0620C13DC0D}"/>
              </a:ext>
            </a:extLst>
          </p:cNvPr>
          <p:cNvSpPr/>
          <p:nvPr/>
        </p:nvSpPr>
        <p:spPr>
          <a:xfrm>
            <a:off x="369522" y="3289609"/>
            <a:ext cx="2117646" cy="278781"/>
          </a:xfrm>
          <a:prstGeom prst="roundRect">
            <a:avLst/>
          </a:prstGeom>
          <a:solidFill>
            <a:srgbClr val="FF00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6DDF6221-192D-A9E0-28CC-23961714E26C}"/>
              </a:ext>
            </a:extLst>
          </p:cNvPr>
          <p:cNvSpPr/>
          <p:nvPr/>
        </p:nvSpPr>
        <p:spPr>
          <a:xfrm rot="16200000" flipV="1">
            <a:off x="3964204" y="2868420"/>
            <a:ext cx="724940" cy="3728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26" name="Flèche vers la droite 25">
            <a:extLst>
              <a:ext uri="{FF2B5EF4-FFF2-40B4-BE49-F238E27FC236}">
                <a16:creationId xmlns:a16="http://schemas.microsoft.com/office/drawing/2014/main" id="{083B729D-5001-A898-1853-D3A592629207}"/>
              </a:ext>
            </a:extLst>
          </p:cNvPr>
          <p:cNvSpPr/>
          <p:nvPr/>
        </p:nvSpPr>
        <p:spPr>
          <a:xfrm rot="5400000" flipV="1">
            <a:off x="3964207" y="3607057"/>
            <a:ext cx="724938" cy="3728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30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F3D227-5B27-224E-A3B8-43920818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10"/>
            <a:ext cx="12192000" cy="6240780"/>
          </a:xfrm>
          <a:prstGeom prst="rect">
            <a:avLst/>
          </a:prstGeom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A7756AC-D7DB-5546-BE6D-3893BF6864E6}"/>
              </a:ext>
            </a:extLst>
          </p:cNvPr>
          <p:cNvCxnSpPr>
            <a:cxnSpLocks/>
            <a:stCxn id="5" idx="1"/>
            <a:endCxn id="5" idx="3"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BA08EF93-E6C2-1848-94A9-489DD0648E80}"/>
              </a:ext>
            </a:extLst>
          </p:cNvPr>
          <p:cNvSpPr/>
          <p:nvPr/>
        </p:nvSpPr>
        <p:spPr>
          <a:xfrm>
            <a:off x="369522" y="3289609"/>
            <a:ext cx="1515138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Équateur</a:t>
            </a:r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99B486FE-8704-754B-830D-6AA6560545E6}"/>
              </a:ext>
            </a:extLst>
          </p:cNvPr>
          <p:cNvSpPr/>
          <p:nvPr/>
        </p:nvSpPr>
        <p:spPr>
          <a:xfrm>
            <a:off x="479502" y="2018371"/>
            <a:ext cx="11363093" cy="544265"/>
          </a:xfrm>
          <a:custGeom>
            <a:avLst/>
            <a:gdLst>
              <a:gd name="connsiteX0" fmla="*/ 0 w 11363093"/>
              <a:gd name="connsiteY0" fmla="*/ 0 h 544265"/>
              <a:gd name="connsiteX1" fmla="*/ 524108 w 11363093"/>
              <a:gd name="connsiteY1" fmla="*/ 434897 h 544265"/>
              <a:gd name="connsiteX2" fmla="*/ 2988527 w 11363093"/>
              <a:gd name="connsiteY2" fmla="*/ 490653 h 544265"/>
              <a:gd name="connsiteX3" fmla="*/ 6835698 w 11363093"/>
              <a:gd name="connsiteY3" fmla="*/ 501805 h 544265"/>
              <a:gd name="connsiteX4" fmla="*/ 10504449 w 11363093"/>
              <a:gd name="connsiteY4" fmla="*/ 524107 h 544265"/>
              <a:gd name="connsiteX5" fmla="*/ 11363093 w 11363093"/>
              <a:gd name="connsiteY5" fmla="*/ 178419 h 544265"/>
              <a:gd name="connsiteX6" fmla="*/ 11363093 w 11363093"/>
              <a:gd name="connsiteY6" fmla="*/ 178419 h 54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63093" h="544265">
                <a:moveTo>
                  <a:pt x="0" y="0"/>
                </a:moveTo>
                <a:cubicBezTo>
                  <a:pt x="13010" y="176561"/>
                  <a:pt x="26020" y="353122"/>
                  <a:pt x="524108" y="434897"/>
                </a:cubicBezTo>
                <a:cubicBezTo>
                  <a:pt x="1022196" y="516673"/>
                  <a:pt x="2988527" y="490653"/>
                  <a:pt x="2988527" y="490653"/>
                </a:cubicBezTo>
                <a:lnTo>
                  <a:pt x="6835698" y="501805"/>
                </a:lnTo>
                <a:cubicBezTo>
                  <a:pt x="8088352" y="507381"/>
                  <a:pt x="9749883" y="578005"/>
                  <a:pt x="10504449" y="524107"/>
                </a:cubicBezTo>
                <a:cubicBezTo>
                  <a:pt x="11259015" y="470209"/>
                  <a:pt x="11363093" y="178419"/>
                  <a:pt x="11363093" y="178419"/>
                </a:cubicBezTo>
                <a:lnTo>
                  <a:pt x="11363093" y="178419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>
            <a:extLst>
              <a:ext uri="{FF2B5EF4-FFF2-40B4-BE49-F238E27FC236}">
                <a16:creationId xmlns:a16="http://schemas.microsoft.com/office/drawing/2014/main" id="{A2656AE7-3F4F-D64E-8E4C-AAAC4A286F10}"/>
              </a:ext>
            </a:extLst>
          </p:cNvPr>
          <p:cNvSpPr/>
          <p:nvPr/>
        </p:nvSpPr>
        <p:spPr>
          <a:xfrm>
            <a:off x="326196" y="4282068"/>
            <a:ext cx="11438341" cy="490654"/>
          </a:xfrm>
          <a:custGeom>
            <a:avLst/>
            <a:gdLst>
              <a:gd name="connsiteX0" fmla="*/ 11438341 w 11438341"/>
              <a:gd name="connsiteY0" fmla="*/ 490654 h 490654"/>
              <a:gd name="connsiteX1" fmla="*/ 11126106 w 11438341"/>
              <a:gd name="connsiteY1" fmla="*/ 156117 h 490654"/>
              <a:gd name="connsiteX2" fmla="*/ 10122497 w 11438341"/>
              <a:gd name="connsiteY2" fmla="*/ 78059 h 490654"/>
              <a:gd name="connsiteX3" fmla="*/ 5684311 w 11438341"/>
              <a:gd name="connsiteY3" fmla="*/ 0 h 490654"/>
              <a:gd name="connsiteX4" fmla="*/ 755472 w 11438341"/>
              <a:gd name="connsiteY4" fmla="*/ 22303 h 490654"/>
              <a:gd name="connsiteX5" fmla="*/ 19492 w 11438341"/>
              <a:gd name="connsiteY5" fmla="*/ 245327 h 490654"/>
              <a:gd name="connsiteX6" fmla="*/ 19492 w 11438341"/>
              <a:gd name="connsiteY6" fmla="*/ 245327 h 4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8341" h="490654">
                <a:moveTo>
                  <a:pt x="11438341" y="490654"/>
                </a:moveTo>
                <a:cubicBezTo>
                  <a:pt x="11391877" y="357768"/>
                  <a:pt x="11345413" y="224883"/>
                  <a:pt x="11126106" y="156117"/>
                </a:cubicBezTo>
                <a:cubicBezTo>
                  <a:pt x="10906799" y="87351"/>
                  <a:pt x="11029463" y="104078"/>
                  <a:pt x="10122497" y="78059"/>
                </a:cubicBezTo>
                <a:cubicBezTo>
                  <a:pt x="9215531" y="52040"/>
                  <a:pt x="5684311" y="0"/>
                  <a:pt x="5684311" y="0"/>
                </a:cubicBezTo>
                <a:lnTo>
                  <a:pt x="755472" y="22303"/>
                </a:lnTo>
                <a:cubicBezTo>
                  <a:pt x="-188664" y="63191"/>
                  <a:pt x="19492" y="245327"/>
                  <a:pt x="19492" y="245327"/>
                </a:cubicBezTo>
                <a:lnTo>
                  <a:pt x="19492" y="245327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38">
            <a:extLst>
              <a:ext uri="{FF2B5EF4-FFF2-40B4-BE49-F238E27FC236}">
                <a16:creationId xmlns:a16="http://schemas.microsoft.com/office/drawing/2014/main" id="{EAC7FD18-3811-794F-8962-BE524A3298D0}"/>
              </a:ext>
            </a:extLst>
          </p:cNvPr>
          <p:cNvSpPr/>
          <p:nvPr/>
        </p:nvSpPr>
        <p:spPr>
          <a:xfrm>
            <a:off x="597826" y="4155973"/>
            <a:ext cx="2197801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Tropique du Capricorne</a:t>
            </a:r>
          </a:p>
        </p:txBody>
      </p:sp>
      <p:sp>
        <p:nvSpPr>
          <p:cNvPr id="40" name="Rectangle à coins arrondis 39">
            <a:extLst>
              <a:ext uri="{FF2B5EF4-FFF2-40B4-BE49-F238E27FC236}">
                <a16:creationId xmlns:a16="http://schemas.microsoft.com/office/drawing/2014/main" id="{284A63FB-9B47-1A42-B207-4654215F026C}"/>
              </a:ext>
            </a:extLst>
          </p:cNvPr>
          <p:cNvSpPr/>
          <p:nvPr/>
        </p:nvSpPr>
        <p:spPr>
          <a:xfrm>
            <a:off x="735764" y="2297151"/>
            <a:ext cx="1828760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Tropique du Cancer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1B54706-6A2B-B44E-91EF-8539FFA6C857}"/>
              </a:ext>
            </a:extLst>
          </p:cNvPr>
          <p:cNvCxnSpPr>
            <a:cxnSpLocks/>
          </p:cNvCxnSpPr>
          <p:nvPr/>
        </p:nvCxnSpPr>
        <p:spPr>
          <a:xfrm>
            <a:off x="1602828" y="974834"/>
            <a:ext cx="906517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4181594-FEF1-F044-B015-C34F796568B4}"/>
              </a:ext>
            </a:extLst>
          </p:cNvPr>
          <p:cNvCxnSpPr>
            <a:cxnSpLocks/>
          </p:cNvCxnSpPr>
          <p:nvPr/>
        </p:nvCxnSpPr>
        <p:spPr>
          <a:xfrm>
            <a:off x="1563414" y="5888419"/>
            <a:ext cx="906517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39">
            <a:extLst>
              <a:ext uri="{FF2B5EF4-FFF2-40B4-BE49-F238E27FC236}">
                <a16:creationId xmlns:a16="http://schemas.microsoft.com/office/drawing/2014/main" id="{B3B4FEAB-5BCB-8D4E-8657-043C7E8F9A0B}"/>
              </a:ext>
            </a:extLst>
          </p:cNvPr>
          <p:cNvSpPr/>
          <p:nvPr/>
        </p:nvSpPr>
        <p:spPr>
          <a:xfrm>
            <a:off x="1975945" y="810179"/>
            <a:ext cx="1933903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Cercle polaire arctique</a:t>
            </a:r>
          </a:p>
        </p:txBody>
      </p:sp>
      <p:sp>
        <p:nvSpPr>
          <p:cNvPr id="15" name="Rectangle à coins arrondis 39">
            <a:extLst>
              <a:ext uri="{FF2B5EF4-FFF2-40B4-BE49-F238E27FC236}">
                <a16:creationId xmlns:a16="http://schemas.microsoft.com/office/drawing/2014/main" id="{47EB19DF-7E7C-2C4B-9D32-E54BC6950F2F}"/>
              </a:ext>
            </a:extLst>
          </p:cNvPr>
          <p:cNvSpPr/>
          <p:nvPr/>
        </p:nvSpPr>
        <p:spPr>
          <a:xfrm>
            <a:off x="1884660" y="5736014"/>
            <a:ext cx="2109271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Cercle polaire antarctique</a:t>
            </a:r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A14017A0-CEAC-EA43-BD29-B21A06EBEE5D}"/>
              </a:ext>
            </a:extLst>
          </p:cNvPr>
          <p:cNvSpPr/>
          <p:nvPr/>
        </p:nvSpPr>
        <p:spPr>
          <a:xfrm>
            <a:off x="5921298" y="356839"/>
            <a:ext cx="267629" cy="6099717"/>
          </a:xfrm>
          <a:custGeom>
            <a:avLst/>
            <a:gdLst>
              <a:gd name="connsiteX0" fmla="*/ 0 w 267629"/>
              <a:gd name="connsiteY0" fmla="*/ 0 h 6099717"/>
              <a:gd name="connsiteX1" fmla="*/ 200722 w 267629"/>
              <a:gd name="connsiteY1" fmla="*/ 1427356 h 6099717"/>
              <a:gd name="connsiteX2" fmla="*/ 267629 w 267629"/>
              <a:gd name="connsiteY2" fmla="*/ 6099717 h 6099717"/>
              <a:gd name="connsiteX3" fmla="*/ 267629 w 267629"/>
              <a:gd name="connsiteY3" fmla="*/ 6099717 h 609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629" h="6099717">
                <a:moveTo>
                  <a:pt x="0" y="0"/>
                </a:moveTo>
                <a:cubicBezTo>
                  <a:pt x="78058" y="205368"/>
                  <a:pt x="156117" y="410737"/>
                  <a:pt x="200722" y="1427356"/>
                </a:cubicBezTo>
                <a:cubicBezTo>
                  <a:pt x="245327" y="2443975"/>
                  <a:pt x="267629" y="6099717"/>
                  <a:pt x="267629" y="6099717"/>
                </a:cubicBezTo>
                <a:lnTo>
                  <a:pt x="267629" y="6099717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2326E33-BB43-1A4D-B81A-970F157A13CF}"/>
              </a:ext>
            </a:extLst>
          </p:cNvPr>
          <p:cNvSpPr txBox="1"/>
          <p:nvPr/>
        </p:nvSpPr>
        <p:spPr>
          <a:xfrm>
            <a:off x="5960993" y="3554698"/>
            <a:ext cx="400110" cy="198655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fr-FR" sz="1400" b="1" dirty="0"/>
              <a:t>Méridien de Greenwich</a:t>
            </a:r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82BA2629-F04F-214A-8DAE-9AAA218A2298}"/>
              </a:ext>
            </a:extLst>
          </p:cNvPr>
          <p:cNvSpPr/>
          <p:nvPr/>
        </p:nvSpPr>
        <p:spPr>
          <a:xfrm rot="10800000" flipV="1">
            <a:off x="5235044" y="492560"/>
            <a:ext cx="785943" cy="3728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Ouest</a:t>
            </a:r>
          </a:p>
        </p:txBody>
      </p:sp>
      <p:sp>
        <p:nvSpPr>
          <p:cNvPr id="19" name="Flèche vers la droite 18">
            <a:extLst>
              <a:ext uri="{FF2B5EF4-FFF2-40B4-BE49-F238E27FC236}">
                <a16:creationId xmlns:a16="http://schemas.microsoft.com/office/drawing/2014/main" id="{DD1D0633-BB96-3C4B-BEF3-534184B3F539}"/>
              </a:ext>
            </a:extLst>
          </p:cNvPr>
          <p:cNvSpPr/>
          <p:nvPr/>
        </p:nvSpPr>
        <p:spPr>
          <a:xfrm>
            <a:off x="6020987" y="489528"/>
            <a:ext cx="603251" cy="3824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Est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CDD37-CC35-5F4F-9205-5351F460428D}"/>
              </a:ext>
            </a:extLst>
          </p:cNvPr>
          <p:cNvSpPr/>
          <p:nvPr/>
        </p:nvSpPr>
        <p:spPr>
          <a:xfrm>
            <a:off x="9720072" y="3862242"/>
            <a:ext cx="804671" cy="1068702"/>
          </a:xfrm>
          <a:prstGeom prst="rect">
            <a:avLst/>
          </a:prstGeom>
          <a:solidFill>
            <a:srgbClr val="FFFF00">
              <a:alpha val="4919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Australie occidentale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F6EF70-967B-D44B-B96D-71A94D47AE5C}"/>
              </a:ext>
            </a:extLst>
          </p:cNvPr>
          <p:cNvSpPr/>
          <p:nvPr/>
        </p:nvSpPr>
        <p:spPr>
          <a:xfrm>
            <a:off x="10524743" y="3862243"/>
            <a:ext cx="731521" cy="1068702"/>
          </a:xfrm>
          <a:prstGeom prst="rect">
            <a:avLst/>
          </a:prstGeom>
          <a:solidFill>
            <a:srgbClr val="0096FF">
              <a:alpha val="4919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Australie orientale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E866821-FF6D-8047-BB3B-2632166F31ED}"/>
              </a:ext>
            </a:extLst>
          </p:cNvPr>
          <p:cNvSpPr/>
          <p:nvPr/>
        </p:nvSpPr>
        <p:spPr>
          <a:xfrm>
            <a:off x="5513833" y="2178763"/>
            <a:ext cx="1915154" cy="747359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/>
              <a:t>Afrique septentrionale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1FF662B-29F9-6745-B018-8AF49EA2322B}"/>
              </a:ext>
            </a:extLst>
          </p:cNvPr>
          <p:cNvSpPr/>
          <p:nvPr/>
        </p:nvSpPr>
        <p:spPr>
          <a:xfrm>
            <a:off x="6361103" y="3006623"/>
            <a:ext cx="1137172" cy="788045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/>
              <a:t>Afrique centrale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980BAF5-02B5-CF4F-97EC-0D1FF314BB19}"/>
              </a:ext>
            </a:extLst>
          </p:cNvPr>
          <p:cNvSpPr/>
          <p:nvPr/>
        </p:nvSpPr>
        <p:spPr>
          <a:xfrm>
            <a:off x="6400798" y="3862243"/>
            <a:ext cx="1304853" cy="811069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Afrique méridionale ou australe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5B8B9B-788F-B36A-DB84-BED12FDCA206}"/>
              </a:ext>
            </a:extLst>
          </p:cNvPr>
          <p:cNvSpPr txBox="1"/>
          <p:nvPr/>
        </p:nvSpPr>
        <p:spPr>
          <a:xfrm>
            <a:off x="8767595" y="297050"/>
            <a:ext cx="21404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Niveau MONDE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87B046B-1EEC-8E63-BC58-AD5AEFDDE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113" y="193923"/>
            <a:ext cx="860394" cy="1049681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261BCC70-F034-BBDF-3004-C42C63EE5768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à coins arrondis 32">
            <a:extLst>
              <a:ext uri="{FF2B5EF4-FFF2-40B4-BE49-F238E27FC236}">
                <a16:creationId xmlns:a16="http://schemas.microsoft.com/office/drawing/2014/main" id="{526007AD-9C27-F0FC-F5DA-C69F4A4C4E54}"/>
              </a:ext>
            </a:extLst>
          </p:cNvPr>
          <p:cNvSpPr/>
          <p:nvPr/>
        </p:nvSpPr>
        <p:spPr>
          <a:xfrm>
            <a:off x="369522" y="3289609"/>
            <a:ext cx="2117646" cy="278781"/>
          </a:xfrm>
          <a:prstGeom prst="roundRect">
            <a:avLst/>
          </a:prstGeom>
          <a:solidFill>
            <a:srgbClr val="FF00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Équateur</a:t>
            </a: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D42AA181-9659-593B-A99C-04C216C19840}"/>
              </a:ext>
            </a:extLst>
          </p:cNvPr>
          <p:cNvSpPr/>
          <p:nvPr/>
        </p:nvSpPr>
        <p:spPr>
          <a:xfrm rot="16200000" flipV="1">
            <a:off x="3952994" y="2857210"/>
            <a:ext cx="747360" cy="3728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Nord</a:t>
            </a: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1109C99F-AA5F-692E-9C3A-DD534D162CEA}"/>
              </a:ext>
            </a:extLst>
          </p:cNvPr>
          <p:cNvSpPr/>
          <p:nvPr/>
        </p:nvSpPr>
        <p:spPr>
          <a:xfrm rot="5400000" flipV="1">
            <a:off x="3964207" y="3607057"/>
            <a:ext cx="724938" cy="3728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Sud</a:t>
            </a:r>
          </a:p>
        </p:txBody>
      </p:sp>
    </p:spTree>
    <p:extLst>
      <p:ext uri="{BB962C8B-B14F-4D97-AF65-F5344CB8AC3E}">
        <p14:creationId xmlns:p14="http://schemas.microsoft.com/office/powerpoint/2010/main" val="2763290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53_Merc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2410"/>
            <a:ext cx="9144000" cy="5355901"/>
          </a:xfrm>
          <a:prstGeom prst="rect">
            <a:avLst/>
          </a:prstGeom>
        </p:spPr>
      </p:pic>
      <p:cxnSp>
        <p:nvCxnSpPr>
          <p:cNvPr id="5" name="Connecteur droit 4"/>
          <p:cNvCxnSpPr>
            <a:stCxn id="4" idx="0"/>
            <a:endCxn id="4" idx="2"/>
          </p:cNvCxnSpPr>
          <p:nvPr/>
        </p:nvCxnSpPr>
        <p:spPr>
          <a:xfrm>
            <a:off x="6096000" y="172410"/>
            <a:ext cx="0" cy="535590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16200000">
            <a:off x="4753304" y="1854996"/>
            <a:ext cx="3204870" cy="2742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spc="300" dirty="0">
                <a:solidFill>
                  <a:schemeClr val="bg1"/>
                </a:solidFill>
              </a:rPr>
              <a:t>Méridien de Greenwich 0°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46413" y="314761"/>
            <a:ext cx="2224225" cy="27421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Longitudes Ouest : 0 à 180°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2772304" y="454614"/>
            <a:ext cx="858659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698474" y="314760"/>
            <a:ext cx="2224225" cy="27421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Longitudes Est : 0 à 180°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9093191" y="454614"/>
            <a:ext cx="81536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rose_ven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861" y="5154493"/>
            <a:ext cx="1375638" cy="1368861"/>
          </a:xfrm>
          <a:prstGeom prst="rect">
            <a:avLst/>
          </a:prstGeom>
        </p:spPr>
      </p:pic>
      <p:cxnSp>
        <p:nvCxnSpPr>
          <p:cNvPr id="18" name="Connecteur droit avec flèche 17"/>
          <p:cNvCxnSpPr>
            <a:cxnSpLocks/>
          </p:cNvCxnSpPr>
          <p:nvPr/>
        </p:nvCxnSpPr>
        <p:spPr>
          <a:xfrm flipV="1">
            <a:off x="4926419" y="2102069"/>
            <a:ext cx="1169581" cy="356539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9695518F-4530-4A4C-884D-884204821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595" y="4384461"/>
            <a:ext cx="3732352" cy="1282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F94470E-6A2B-7141-9F39-2F4FCB20D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527" y="1378896"/>
            <a:ext cx="1009595" cy="630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9B599E0-65D9-8447-8027-2C72E07B2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02" y="1079675"/>
            <a:ext cx="2396826" cy="1348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à coins arrondis 16"/>
          <p:cNvSpPr/>
          <p:nvPr/>
        </p:nvSpPr>
        <p:spPr>
          <a:xfrm>
            <a:off x="1741594" y="5667457"/>
            <a:ext cx="5689109" cy="55398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>
                <a:solidFill>
                  <a:schemeClr val="tx1"/>
                </a:solidFill>
              </a:rPr>
              <a:t>Passe par l’Angleterre et coupe les Pyrénées en 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EF8CFE-2083-E84B-AE96-5E2E10F2F0E6}"/>
              </a:ext>
            </a:extLst>
          </p:cNvPr>
          <p:cNvSpPr txBox="1"/>
          <p:nvPr/>
        </p:nvSpPr>
        <p:spPr>
          <a:xfrm>
            <a:off x="296492" y="314760"/>
            <a:ext cx="16856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POURQUOI ?</a:t>
            </a:r>
          </a:p>
        </p:txBody>
      </p:sp>
    </p:spTree>
    <p:extLst>
      <p:ext uri="{BB962C8B-B14F-4D97-AF65-F5344CB8AC3E}">
        <p14:creationId xmlns:p14="http://schemas.microsoft.com/office/powerpoint/2010/main" val="2579960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F3D227-5B27-224E-A3B8-43920818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10"/>
            <a:ext cx="12192000" cy="6240780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980BAF5-02B5-CF4F-97EC-0D1FF314BB19}"/>
              </a:ext>
            </a:extLst>
          </p:cNvPr>
          <p:cNvSpPr/>
          <p:nvPr/>
        </p:nvSpPr>
        <p:spPr>
          <a:xfrm>
            <a:off x="6400798" y="3862243"/>
            <a:ext cx="1304853" cy="811069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1FF662B-29F9-6745-B018-8AF49EA2322B}"/>
              </a:ext>
            </a:extLst>
          </p:cNvPr>
          <p:cNvSpPr/>
          <p:nvPr/>
        </p:nvSpPr>
        <p:spPr>
          <a:xfrm>
            <a:off x="6361103" y="3006623"/>
            <a:ext cx="1137172" cy="788045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E866821-FF6D-8047-BB3B-2632166F31ED}"/>
              </a:ext>
            </a:extLst>
          </p:cNvPr>
          <p:cNvSpPr/>
          <p:nvPr/>
        </p:nvSpPr>
        <p:spPr>
          <a:xfrm>
            <a:off x="5410974" y="2106859"/>
            <a:ext cx="2022905" cy="747359"/>
          </a:xfrm>
          <a:prstGeom prst="ellipse">
            <a:avLst/>
          </a:prstGeom>
          <a:solidFill>
            <a:srgbClr val="00B0F0">
              <a:alpha val="4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A7756AC-D7DB-5546-BE6D-3893BF6864E6}"/>
              </a:ext>
            </a:extLst>
          </p:cNvPr>
          <p:cNvCxnSpPr>
            <a:cxnSpLocks/>
            <a:stCxn id="5" idx="1"/>
            <a:endCxn id="5" idx="3"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BA08EF93-E6C2-1848-94A9-489DD0648E80}"/>
              </a:ext>
            </a:extLst>
          </p:cNvPr>
          <p:cNvSpPr/>
          <p:nvPr/>
        </p:nvSpPr>
        <p:spPr>
          <a:xfrm>
            <a:off x="369522" y="3289609"/>
            <a:ext cx="1515138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99B486FE-8704-754B-830D-6AA6560545E6}"/>
              </a:ext>
            </a:extLst>
          </p:cNvPr>
          <p:cNvSpPr/>
          <p:nvPr/>
        </p:nvSpPr>
        <p:spPr>
          <a:xfrm>
            <a:off x="479502" y="2018371"/>
            <a:ext cx="11363093" cy="544265"/>
          </a:xfrm>
          <a:custGeom>
            <a:avLst/>
            <a:gdLst>
              <a:gd name="connsiteX0" fmla="*/ 0 w 11363093"/>
              <a:gd name="connsiteY0" fmla="*/ 0 h 544265"/>
              <a:gd name="connsiteX1" fmla="*/ 524108 w 11363093"/>
              <a:gd name="connsiteY1" fmla="*/ 434897 h 544265"/>
              <a:gd name="connsiteX2" fmla="*/ 2988527 w 11363093"/>
              <a:gd name="connsiteY2" fmla="*/ 490653 h 544265"/>
              <a:gd name="connsiteX3" fmla="*/ 6835698 w 11363093"/>
              <a:gd name="connsiteY3" fmla="*/ 501805 h 544265"/>
              <a:gd name="connsiteX4" fmla="*/ 10504449 w 11363093"/>
              <a:gd name="connsiteY4" fmla="*/ 524107 h 544265"/>
              <a:gd name="connsiteX5" fmla="*/ 11363093 w 11363093"/>
              <a:gd name="connsiteY5" fmla="*/ 178419 h 544265"/>
              <a:gd name="connsiteX6" fmla="*/ 11363093 w 11363093"/>
              <a:gd name="connsiteY6" fmla="*/ 178419 h 54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63093" h="544265">
                <a:moveTo>
                  <a:pt x="0" y="0"/>
                </a:moveTo>
                <a:cubicBezTo>
                  <a:pt x="13010" y="176561"/>
                  <a:pt x="26020" y="353122"/>
                  <a:pt x="524108" y="434897"/>
                </a:cubicBezTo>
                <a:cubicBezTo>
                  <a:pt x="1022196" y="516673"/>
                  <a:pt x="2988527" y="490653"/>
                  <a:pt x="2988527" y="490653"/>
                </a:cubicBezTo>
                <a:lnTo>
                  <a:pt x="6835698" y="501805"/>
                </a:lnTo>
                <a:cubicBezTo>
                  <a:pt x="8088352" y="507381"/>
                  <a:pt x="9749883" y="578005"/>
                  <a:pt x="10504449" y="524107"/>
                </a:cubicBezTo>
                <a:cubicBezTo>
                  <a:pt x="11259015" y="470209"/>
                  <a:pt x="11363093" y="178419"/>
                  <a:pt x="11363093" y="178419"/>
                </a:cubicBezTo>
                <a:lnTo>
                  <a:pt x="11363093" y="178419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>
            <a:extLst>
              <a:ext uri="{FF2B5EF4-FFF2-40B4-BE49-F238E27FC236}">
                <a16:creationId xmlns:a16="http://schemas.microsoft.com/office/drawing/2014/main" id="{A2656AE7-3F4F-D64E-8E4C-AAAC4A286F10}"/>
              </a:ext>
            </a:extLst>
          </p:cNvPr>
          <p:cNvSpPr/>
          <p:nvPr/>
        </p:nvSpPr>
        <p:spPr>
          <a:xfrm>
            <a:off x="326196" y="4282068"/>
            <a:ext cx="11438341" cy="490654"/>
          </a:xfrm>
          <a:custGeom>
            <a:avLst/>
            <a:gdLst>
              <a:gd name="connsiteX0" fmla="*/ 11438341 w 11438341"/>
              <a:gd name="connsiteY0" fmla="*/ 490654 h 490654"/>
              <a:gd name="connsiteX1" fmla="*/ 11126106 w 11438341"/>
              <a:gd name="connsiteY1" fmla="*/ 156117 h 490654"/>
              <a:gd name="connsiteX2" fmla="*/ 10122497 w 11438341"/>
              <a:gd name="connsiteY2" fmla="*/ 78059 h 490654"/>
              <a:gd name="connsiteX3" fmla="*/ 5684311 w 11438341"/>
              <a:gd name="connsiteY3" fmla="*/ 0 h 490654"/>
              <a:gd name="connsiteX4" fmla="*/ 755472 w 11438341"/>
              <a:gd name="connsiteY4" fmla="*/ 22303 h 490654"/>
              <a:gd name="connsiteX5" fmla="*/ 19492 w 11438341"/>
              <a:gd name="connsiteY5" fmla="*/ 245327 h 490654"/>
              <a:gd name="connsiteX6" fmla="*/ 19492 w 11438341"/>
              <a:gd name="connsiteY6" fmla="*/ 245327 h 4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8341" h="490654">
                <a:moveTo>
                  <a:pt x="11438341" y="490654"/>
                </a:moveTo>
                <a:cubicBezTo>
                  <a:pt x="11391877" y="357768"/>
                  <a:pt x="11345413" y="224883"/>
                  <a:pt x="11126106" y="156117"/>
                </a:cubicBezTo>
                <a:cubicBezTo>
                  <a:pt x="10906799" y="87351"/>
                  <a:pt x="11029463" y="104078"/>
                  <a:pt x="10122497" y="78059"/>
                </a:cubicBezTo>
                <a:cubicBezTo>
                  <a:pt x="9215531" y="52040"/>
                  <a:pt x="5684311" y="0"/>
                  <a:pt x="5684311" y="0"/>
                </a:cubicBezTo>
                <a:lnTo>
                  <a:pt x="755472" y="22303"/>
                </a:lnTo>
                <a:cubicBezTo>
                  <a:pt x="-188664" y="63191"/>
                  <a:pt x="19492" y="245327"/>
                  <a:pt x="19492" y="245327"/>
                </a:cubicBezTo>
                <a:lnTo>
                  <a:pt x="19492" y="245327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38">
            <a:extLst>
              <a:ext uri="{FF2B5EF4-FFF2-40B4-BE49-F238E27FC236}">
                <a16:creationId xmlns:a16="http://schemas.microsoft.com/office/drawing/2014/main" id="{EAC7FD18-3811-794F-8962-BE524A3298D0}"/>
              </a:ext>
            </a:extLst>
          </p:cNvPr>
          <p:cNvSpPr/>
          <p:nvPr/>
        </p:nvSpPr>
        <p:spPr>
          <a:xfrm>
            <a:off x="597826" y="4155973"/>
            <a:ext cx="2197801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0" name="Rectangle à coins arrondis 39">
            <a:extLst>
              <a:ext uri="{FF2B5EF4-FFF2-40B4-BE49-F238E27FC236}">
                <a16:creationId xmlns:a16="http://schemas.microsoft.com/office/drawing/2014/main" id="{284A63FB-9B47-1A42-B207-4654215F026C}"/>
              </a:ext>
            </a:extLst>
          </p:cNvPr>
          <p:cNvSpPr/>
          <p:nvPr/>
        </p:nvSpPr>
        <p:spPr>
          <a:xfrm>
            <a:off x="735764" y="2297151"/>
            <a:ext cx="1828760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1B54706-6A2B-B44E-91EF-8539FFA6C857}"/>
              </a:ext>
            </a:extLst>
          </p:cNvPr>
          <p:cNvCxnSpPr>
            <a:cxnSpLocks/>
          </p:cNvCxnSpPr>
          <p:nvPr/>
        </p:nvCxnSpPr>
        <p:spPr>
          <a:xfrm>
            <a:off x="1602828" y="974834"/>
            <a:ext cx="906517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4181594-FEF1-F044-B015-C34F796568B4}"/>
              </a:ext>
            </a:extLst>
          </p:cNvPr>
          <p:cNvCxnSpPr>
            <a:cxnSpLocks/>
          </p:cNvCxnSpPr>
          <p:nvPr/>
        </p:nvCxnSpPr>
        <p:spPr>
          <a:xfrm>
            <a:off x="1563414" y="5888419"/>
            <a:ext cx="906517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39">
            <a:extLst>
              <a:ext uri="{FF2B5EF4-FFF2-40B4-BE49-F238E27FC236}">
                <a16:creationId xmlns:a16="http://schemas.microsoft.com/office/drawing/2014/main" id="{B3B4FEAB-5BCB-8D4E-8657-043C7E8F9A0B}"/>
              </a:ext>
            </a:extLst>
          </p:cNvPr>
          <p:cNvSpPr/>
          <p:nvPr/>
        </p:nvSpPr>
        <p:spPr>
          <a:xfrm>
            <a:off x="1975945" y="810179"/>
            <a:ext cx="1933903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" name="Rectangle à coins arrondis 39">
            <a:extLst>
              <a:ext uri="{FF2B5EF4-FFF2-40B4-BE49-F238E27FC236}">
                <a16:creationId xmlns:a16="http://schemas.microsoft.com/office/drawing/2014/main" id="{47EB19DF-7E7C-2C4B-9D32-E54BC6950F2F}"/>
              </a:ext>
            </a:extLst>
          </p:cNvPr>
          <p:cNvSpPr/>
          <p:nvPr/>
        </p:nvSpPr>
        <p:spPr>
          <a:xfrm>
            <a:off x="1884660" y="5736014"/>
            <a:ext cx="2109271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A14017A0-CEAC-EA43-BD29-B21A06EBEE5D}"/>
              </a:ext>
            </a:extLst>
          </p:cNvPr>
          <p:cNvSpPr/>
          <p:nvPr/>
        </p:nvSpPr>
        <p:spPr>
          <a:xfrm>
            <a:off x="5921298" y="356839"/>
            <a:ext cx="267629" cy="6099717"/>
          </a:xfrm>
          <a:custGeom>
            <a:avLst/>
            <a:gdLst>
              <a:gd name="connsiteX0" fmla="*/ 0 w 267629"/>
              <a:gd name="connsiteY0" fmla="*/ 0 h 6099717"/>
              <a:gd name="connsiteX1" fmla="*/ 200722 w 267629"/>
              <a:gd name="connsiteY1" fmla="*/ 1427356 h 6099717"/>
              <a:gd name="connsiteX2" fmla="*/ 267629 w 267629"/>
              <a:gd name="connsiteY2" fmla="*/ 6099717 h 6099717"/>
              <a:gd name="connsiteX3" fmla="*/ 267629 w 267629"/>
              <a:gd name="connsiteY3" fmla="*/ 6099717 h 609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629" h="6099717">
                <a:moveTo>
                  <a:pt x="0" y="0"/>
                </a:moveTo>
                <a:cubicBezTo>
                  <a:pt x="78058" y="205368"/>
                  <a:pt x="156117" y="410737"/>
                  <a:pt x="200722" y="1427356"/>
                </a:cubicBezTo>
                <a:cubicBezTo>
                  <a:pt x="245327" y="2443975"/>
                  <a:pt x="267629" y="6099717"/>
                  <a:pt x="267629" y="6099717"/>
                </a:cubicBezTo>
                <a:lnTo>
                  <a:pt x="267629" y="6099717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2326E33-BB43-1A4D-B81A-970F157A13CF}"/>
              </a:ext>
            </a:extLst>
          </p:cNvPr>
          <p:cNvSpPr txBox="1"/>
          <p:nvPr/>
        </p:nvSpPr>
        <p:spPr>
          <a:xfrm>
            <a:off x="5960993" y="3554699"/>
            <a:ext cx="400110" cy="18247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endParaRPr lang="fr-FR" sz="1400" b="1" dirty="0"/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82BA2629-F04F-214A-8DAE-9AAA218A2298}"/>
              </a:ext>
            </a:extLst>
          </p:cNvPr>
          <p:cNvSpPr/>
          <p:nvPr/>
        </p:nvSpPr>
        <p:spPr>
          <a:xfrm rot="10800000" flipV="1">
            <a:off x="5235044" y="492560"/>
            <a:ext cx="785943" cy="3728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Flèche vers la droite 18">
            <a:extLst>
              <a:ext uri="{FF2B5EF4-FFF2-40B4-BE49-F238E27FC236}">
                <a16:creationId xmlns:a16="http://schemas.microsoft.com/office/drawing/2014/main" id="{DD1D0633-BB96-3C4B-BEF3-534184B3F539}"/>
              </a:ext>
            </a:extLst>
          </p:cNvPr>
          <p:cNvSpPr/>
          <p:nvPr/>
        </p:nvSpPr>
        <p:spPr>
          <a:xfrm>
            <a:off x="6020987" y="489528"/>
            <a:ext cx="603251" cy="3824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CDD37-CC35-5F4F-9205-5351F460428D}"/>
              </a:ext>
            </a:extLst>
          </p:cNvPr>
          <p:cNvSpPr/>
          <p:nvPr/>
        </p:nvSpPr>
        <p:spPr>
          <a:xfrm>
            <a:off x="9720072" y="3862242"/>
            <a:ext cx="804671" cy="1068702"/>
          </a:xfrm>
          <a:prstGeom prst="rect">
            <a:avLst/>
          </a:prstGeom>
          <a:solidFill>
            <a:srgbClr val="FFFF00">
              <a:alpha val="4919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F6EF70-967B-D44B-B96D-71A94D47AE5C}"/>
              </a:ext>
            </a:extLst>
          </p:cNvPr>
          <p:cNvSpPr/>
          <p:nvPr/>
        </p:nvSpPr>
        <p:spPr>
          <a:xfrm>
            <a:off x="10524743" y="3862242"/>
            <a:ext cx="591359" cy="1084653"/>
          </a:xfrm>
          <a:prstGeom prst="rect">
            <a:avLst/>
          </a:prstGeom>
          <a:solidFill>
            <a:srgbClr val="0096FF">
              <a:alpha val="49191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564A73-324E-AD3A-0240-3F0569ECA1FB}"/>
              </a:ext>
            </a:extLst>
          </p:cNvPr>
          <p:cNvSpPr txBox="1"/>
          <p:nvPr/>
        </p:nvSpPr>
        <p:spPr>
          <a:xfrm>
            <a:off x="8767595" y="297050"/>
            <a:ext cx="21404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Niveau MONDE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7039DC-73D9-3F86-FDE0-2B5532236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117" y="184958"/>
            <a:ext cx="860394" cy="1049681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4FAD0201-00C7-6008-F364-26C5427FA3AB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à coins arrondis 32">
            <a:extLst>
              <a:ext uri="{FF2B5EF4-FFF2-40B4-BE49-F238E27FC236}">
                <a16:creationId xmlns:a16="http://schemas.microsoft.com/office/drawing/2014/main" id="{6AA2C183-CADB-047D-5E22-4693C5E133A8}"/>
              </a:ext>
            </a:extLst>
          </p:cNvPr>
          <p:cNvSpPr/>
          <p:nvPr/>
        </p:nvSpPr>
        <p:spPr>
          <a:xfrm>
            <a:off x="369522" y="3289609"/>
            <a:ext cx="2117646" cy="278781"/>
          </a:xfrm>
          <a:prstGeom prst="roundRect">
            <a:avLst/>
          </a:prstGeom>
          <a:solidFill>
            <a:srgbClr val="FF00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8092C162-22BF-3314-5D41-FA167108653B}"/>
              </a:ext>
            </a:extLst>
          </p:cNvPr>
          <p:cNvSpPr/>
          <p:nvPr/>
        </p:nvSpPr>
        <p:spPr>
          <a:xfrm rot="16200000" flipV="1">
            <a:off x="4003320" y="2907536"/>
            <a:ext cx="646707" cy="3728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1EA4D6D7-60E2-6E8A-6716-4BE500955FD4}"/>
              </a:ext>
            </a:extLst>
          </p:cNvPr>
          <p:cNvSpPr/>
          <p:nvPr/>
        </p:nvSpPr>
        <p:spPr>
          <a:xfrm rot="5400000" flipV="1">
            <a:off x="4003321" y="3567943"/>
            <a:ext cx="646710" cy="3728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93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4F0531-237E-87F0-0267-A8FF1B42C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2" t="5271" b="3659"/>
          <a:stretch/>
        </p:blipFill>
        <p:spPr>
          <a:xfrm>
            <a:off x="1179640" y="301751"/>
            <a:ext cx="9600662" cy="491310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F3259CF-F8EB-B83D-94AC-3E27B2B2030E}"/>
              </a:ext>
            </a:extLst>
          </p:cNvPr>
          <p:cNvSpPr txBox="1"/>
          <p:nvPr/>
        </p:nvSpPr>
        <p:spPr>
          <a:xfrm>
            <a:off x="7527807" y="5300330"/>
            <a:ext cx="439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Australie Orientale (Australie de l’Est)</a:t>
            </a:r>
          </a:p>
          <a:p>
            <a:r>
              <a:rPr lang="fr-FR" sz="1600" dirty="0"/>
              <a:t>Australie occidentale (Australie de l’Ouest)</a:t>
            </a:r>
          </a:p>
          <a:p>
            <a:r>
              <a:rPr lang="fr-FR" sz="1600" dirty="0"/>
              <a:t>Afrique Australe (partie Sud de l’Afrique)</a:t>
            </a:r>
          </a:p>
          <a:p>
            <a:r>
              <a:rPr lang="fr-FR" sz="1600" dirty="0"/>
              <a:t>Afrique centrale</a:t>
            </a:r>
          </a:p>
          <a:p>
            <a:r>
              <a:rPr lang="fr-FR" sz="1600" dirty="0"/>
              <a:t>Afrique septentrionale (partie Nord de l’Afrique)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9CF30C2-657C-D78D-CCFD-9374369B951D}"/>
              </a:ext>
            </a:extLst>
          </p:cNvPr>
          <p:cNvSpPr txBox="1"/>
          <p:nvPr/>
        </p:nvSpPr>
        <p:spPr>
          <a:xfrm>
            <a:off x="336805" y="5300330"/>
            <a:ext cx="2199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Vers l’Est</a:t>
            </a:r>
          </a:p>
          <a:p>
            <a:r>
              <a:rPr lang="fr-FR" sz="1600" dirty="0"/>
              <a:t>Vers l’Ouest</a:t>
            </a:r>
          </a:p>
          <a:p>
            <a:r>
              <a:rPr lang="fr-FR" sz="1600" dirty="0"/>
              <a:t>Équateur</a:t>
            </a:r>
          </a:p>
          <a:p>
            <a:r>
              <a:rPr lang="fr-FR" sz="1600" dirty="0"/>
              <a:t>Méridien de Greenwich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CFD3D0-BDCF-7E84-AF98-6951F3806224}"/>
              </a:ext>
            </a:extLst>
          </p:cNvPr>
          <p:cNvSpPr txBox="1"/>
          <p:nvPr/>
        </p:nvSpPr>
        <p:spPr>
          <a:xfrm>
            <a:off x="3676275" y="5300330"/>
            <a:ext cx="2711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Tropique du Capricorne</a:t>
            </a:r>
          </a:p>
          <a:p>
            <a:r>
              <a:rPr lang="fr-FR" sz="1600" dirty="0"/>
              <a:t>Tropique du Cancer</a:t>
            </a:r>
          </a:p>
          <a:p>
            <a:r>
              <a:rPr lang="fr-FR" sz="1600" dirty="0"/>
              <a:t>Cercle polaire antarctique</a:t>
            </a:r>
          </a:p>
          <a:p>
            <a:r>
              <a:rPr lang="fr-FR" sz="1600" dirty="0"/>
              <a:t>Cercle polaire arctique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D1D8607-6807-8E00-9991-7033F5CAA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20" y="301751"/>
            <a:ext cx="1085209" cy="108520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8259847-E4F0-4A2B-5C78-3B1D5932F4C3}"/>
              </a:ext>
            </a:extLst>
          </p:cNvPr>
          <p:cNvSpPr txBox="1"/>
          <p:nvPr/>
        </p:nvSpPr>
        <p:spPr>
          <a:xfrm>
            <a:off x="8994666" y="301751"/>
            <a:ext cx="21404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Niveau MONDE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5789CF-ADC7-C116-04BA-F8B5CACFA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517" y="193923"/>
            <a:ext cx="860394" cy="10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8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F3D227-5B27-224E-A3B8-43920818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10"/>
            <a:ext cx="12192000" cy="6240780"/>
          </a:xfrm>
          <a:prstGeom prst="rect">
            <a:avLst/>
          </a:prstGeom>
        </p:spPr>
      </p:pic>
      <p:sp>
        <p:nvSpPr>
          <p:cNvPr id="22" name="Forme libre 21">
            <a:extLst>
              <a:ext uri="{FF2B5EF4-FFF2-40B4-BE49-F238E27FC236}">
                <a16:creationId xmlns:a16="http://schemas.microsoft.com/office/drawing/2014/main" id="{EA55AE6E-304A-1E48-BABA-33CA527D9846}"/>
              </a:ext>
            </a:extLst>
          </p:cNvPr>
          <p:cNvSpPr/>
          <p:nvPr/>
        </p:nvSpPr>
        <p:spPr>
          <a:xfrm>
            <a:off x="5921298" y="356839"/>
            <a:ext cx="267629" cy="6099717"/>
          </a:xfrm>
          <a:custGeom>
            <a:avLst/>
            <a:gdLst>
              <a:gd name="connsiteX0" fmla="*/ 0 w 267629"/>
              <a:gd name="connsiteY0" fmla="*/ 0 h 6099717"/>
              <a:gd name="connsiteX1" fmla="*/ 200722 w 267629"/>
              <a:gd name="connsiteY1" fmla="*/ 1427356 h 6099717"/>
              <a:gd name="connsiteX2" fmla="*/ 267629 w 267629"/>
              <a:gd name="connsiteY2" fmla="*/ 6099717 h 6099717"/>
              <a:gd name="connsiteX3" fmla="*/ 267629 w 267629"/>
              <a:gd name="connsiteY3" fmla="*/ 6099717 h 609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629" h="6099717">
                <a:moveTo>
                  <a:pt x="0" y="0"/>
                </a:moveTo>
                <a:cubicBezTo>
                  <a:pt x="78058" y="205368"/>
                  <a:pt x="156117" y="410737"/>
                  <a:pt x="200722" y="1427356"/>
                </a:cubicBezTo>
                <a:cubicBezTo>
                  <a:pt x="245327" y="2443975"/>
                  <a:pt x="267629" y="6099717"/>
                  <a:pt x="267629" y="6099717"/>
                </a:cubicBezTo>
                <a:lnTo>
                  <a:pt x="267629" y="6099717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F846916-7C5E-2A4B-AD76-6BF14F3EF017}"/>
              </a:ext>
            </a:extLst>
          </p:cNvPr>
          <p:cNvSpPr txBox="1"/>
          <p:nvPr/>
        </p:nvSpPr>
        <p:spPr>
          <a:xfrm>
            <a:off x="5986863" y="3448891"/>
            <a:ext cx="400110" cy="2121591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fr-FR" sz="1400" b="1" dirty="0"/>
              <a:t>Méridien de Greenwich 0°</a:t>
            </a:r>
          </a:p>
        </p:txBody>
      </p:sp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id="{0ED1B9DE-67CC-C34F-83F5-DDCD2BA989F8}"/>
              </a:ext>
            </a:extLst>
          </p:cNvPr>
          <p:cNvSpPr/>
          <p:nvPr/>
        </p:nvSpPr>
        <p:spPr>
          <a:xfrm rot="10800000" flipV="1">
            <a:off x="4736151" y="2090808"/>
            <a:ext cx="1371600" cy="57924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Ouest</a:t>
            </a:r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4BC20561-7017-CB49-9BA9-13B714147780}"/>
              </a:ext>
            </a:extLst>
          </p:cNvPr>
          <p:cNvSpPr/>
          <p:nvPr/>
        </p:nvSpPr>
        <p:spPr>
          <a:xfrm>
            <a:off x="6188927" y="2477235"/>
            <a:ext cx="1371600" cy="653967"/>
          </a:xfrm>
          <a:prstGeom prst="rightArrow">
            <a:avLst/>
          </a:prstGeom>
          <a:solidFill>
            <a:srgbClr val="00F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1CE612-2972-D54E-AD57-DFA2A9CF69F3}"/>
              </a:ext>
            </a:extLst>
          </p:cNvPr>
          <p:cNvSpPr/>
          <p:nvPr/>
        </p:nvSpPr>
        <p:spPr>
          <a:xfrm>
            <a:off x="4394124" y="250037"/>
            <a:ext cx="3403752" cy="830997"/>
          </a:xfrm>
          <a:prstGeom prst="rect">
            <a:avLst/>
          </a:prstGeom>
          <a:solidFill>
            <a:schemeClr val="tx1">
              <a:alpha val="21227"/>
            </a:schemeClr>
          </a:solidFill>
          <a:effectLst>
            <a:softEdge rad="384274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i="1" cap="none" spc="0" dirty="0">
                <a:ln w="222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Où est l’est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4D16A7-95A0-1448-A06E-D7E3DA2C15D3}"/>
              </a:ext>
            </a:extLst>
          </p:cNvPr>
          <p:cNvSpPr/>
          <p:nvPr/>
        </p:nvSpPr>
        <p:spPr>
          <a:xfrm rot="21384073">
            <a:off x="4543551" y="1144854"/>
            <a:ext cx="2886624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Où est </a:t>
            </a:r>
            <a:r>
              <a:rPr lang="fr-FR" sz="4000" b="1" cap="none" spc="0" dirty="0">
                <a:ln w="2222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l’</a:t>
            </a:r>
            <a:r>
              <a:rPr lang="fr-FR" sz="4000" b="1" cap="none" spc="0" dirty="0">
                <a:ln w="22225">
                  <a:noFill/>
                  <a:prstDash val="solid"/>
                </a:ln>
                <a:solidFill>
                  <a:srgbClr val="00FA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est</a:t>
            </a:r>
            <a:r>
              <a:rPr lang="fr-FR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fr-FR" sz="4000" b="1" cap="none" spc="0" dirty="0">
                <a:ln w="2222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0D932E-B139-AC4C-9ADB-021C8C61E000}"/>
              </a:ext>
            </a:extLst>
          </p:cNvPr>
          <p:cNvSpPr txBox="1"/>
          <p:nvPr/>
        </p:nvSpPr>
        <p:spPr>
          <a:xfrm>
            <a:off x="9426568" y="356839"/>
            <a:ext cx="22638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Comment retenir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A97651-0B86-E984-EE93-4F8C1C219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18" y="356839"/>
            <a:ext cx="1543073" cy="17251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91570C-08F2-ADDB-5105-FD0BE81B6179}"/>
              </a:ext>
            </a:extLst>
          </p:cNvPr>
          <p:cNvSpPr/>
          <p:nvPr/>
        </p:nvSpPr>
        <p:spPr>
          <a:xfrm>
            <a:off x="160420" y="2140574"/>
            <a:ext cx="2326278" cy="923330"/>
          </a:xfrm>
          <a:prstGeom prst="rect">
            <a:avLst/>
          </a:prstGeom>
          <a:solidFill>
            <a:schemeClr val="tx1">
              <a:alpha val="21227"/>
            </a:schemeClr>
          </a:solidFill>
          <a:effectLst>
            <a:softEdge rad="384274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i="1" cap="none" spc="0" dirty="0" err="1">
                <a:ln w="222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O</a:t>
            </a:r>
            <a:r>
              <a:rPr lang="fr-FR" sz="5400" b="1" i="1" cap="none" spc="0" dirty="0" err="1">
                <a:ln w="222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rang</a:t>
            </a:r>
            <a:r>
              <a:rPr lang="fr-FR" sz="5400" b="1" i="1" cap="none" spc="0" dirty="0" err="1">
                <a:ln w="222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00FA00"/>
                </a:solidFill>
                <a:effectLst/>
              </a:rPr>
              <a:t>E</a:t>
            </a:r>
            <a:endParaRPr lang="fr-FR" sz="5400" b="1" i="1" cap="none" spc="0" dirty="0">
              <a:ln w="22225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00FA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0715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7012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F3D227-5B27-224E-A3B8-43920818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10"/>
            <a:ext cx="12192000" cy="6240780"/>
          </a:xfrm>
          <a:prstGeom prst="rect">
            <a:avLst/>
          </a:prstGeom>
        </p:spPr>
      </p:pic>
      <p:sp>
        <p:nvSpPr>
          <p:cNvPr id="22" name="Forme libre 21">
            <a:extLst>
              <a:ext uri="{FF2B5EF4-FFF2-40B4-BE49-F238E27FC236}">
                <a16:creationId xmlns:a16="http://schemas.microsoft.com/office/drawing/2014/main" id="{EA55AE6E-304A-1E48-BABA-33CA527D9846}"/>
              </a:ext>
            </a:extLst>
          </p:cNvPr>
          <p:cNvSpPr/>
          <p:nvPr/>
        </p:nvSpPr>
        <p:spPr>
          <a:xfrm>
            <a:off x="5921298" y="356839"/>
            <a:ext cx="267629" cy="6099717"/>
          </a:xfrm>
          <a:custGeom>
            <a:avLst/>
            <a:gdLst>
              <a:gd name="connsiteX0" fmla="*/ 0 w 267629"/>
              <a:gd name="connsiteY0" fmla="*/ 0 h 6099717"/>
              <a:gd name="connsiteX1" fmla="*/ 200722 w 267629"/>
              <a:gd name="connsiteY1" fmla="*/ 1427356 h 6099717"/>
              <a:gd name="connsiteX2" fmla="*/ 267629 w 267629"/>
              <a:gd name="connsiteY2" fmla="*/ 6099717 h 6099717"/>
              <a:gd name="connsiteX3" fmla="*/ 267629 w 267629"/>
              <a:gd name="connsiteY3" fmla="*/ 6099717 h 609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629" h="6099717">
                <a:moveTo>
                  <a:pt x="0" y="0"/>
                </a:moveTo>
                <a:cubicBezTo>
                  <a:pt x="78058" y="205368"/>
                  <a:pt x="156117" y="410737"/>
                  <a:pt x="200722" y="1427356"/>
                </a:cubicBezTo>
                <a:cubicBezTo>
                  <a:pt x="245327" y="2443975"/>
                  <a:pt x="267629" y="6099717"/>
                  <a:pt x="267629" y="6099717"/>
                </a:cubicBezTo>
                <a:lnTo>
                  <a:pt x="267629" y="6099717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F846916-7C5E-2A4B-AD76-6BF14F3EF017}"/>
              </a:ext>
            </a:extLst>
          </p:cNvPr>
          <p:cNvSpPr txBox="1"/>
          <p:nvPr/>
        </p:nvSpPr>
        <p:spPr>
          <a:xfrm>
            <a:off x="5986863" y="3448892"/>
            <a:ext cx="400110" cy="18247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endParaRPr lang="fr-FR" sz="1400" b="1" dirty="0"/>
          </a:p>
        </p:txBody>
      </p:sp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id="{0ED1B9DE-67CC-C34F-83F5-DDCD2BA989F8}"/>
              </a:ext>
            </a:extLst>
          </p:cNvPr>
          <p:cNvSpPr/>
          <p:nvPr/>
        </p:nvSpPr>
        <p:spPr>
          <a:xfrm rot="10800000" flipV="1">
            <a:off x="4736151" y="2090808"/>
            <a:ext cx="1371600" cy="5792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4BC20561-7017-CB49-9BA9-13B714147780}"/>
              </a:ext>
            </a:extLst>
          </p:cNvPr>
          <p:cNvSpPr/>
          <p:nvPr/>
        </p:nvSpPr>
        <p:spPr>
          <a:xfrm>
            <a:off x="6163527" y="2477235"/>
            <a:ext cx="1371600" cy="6539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1E8D3B-8AB8-4754-D9BD-32DAD2317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426" y="158003"/>
            <a:ext cx="2224592" cy="1253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4963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F3D227-5B27-224E-A3B8-439208185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695"/>
          <a:stretch/>
        </p:blipFill>
        <p:spPr>
          <a:xfrm>
            <a:off x="0" y="95341"/>
            <a:ext cx="12192000" cy="320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D58B800-2A8F-7947-9A16-4A41D8B1A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305"/>
          <a:stretch/>
        </p:blipFill>
        <p:spPr>
          <a:xfrm>
            <a:off x="0" y="3618439"/>
            <a:ext cx="12192000" cy="3038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4832264-9D6A-DC41-8B7B-D15C37810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07" b="92414" l="10000" r="95333">
                        <a14:foregroundMark x1="50556" y1="6207" x2="49778" y2="39483"/>
                        <a14:foregroundMark x1="50444" y1="41552" x2="57111" y2="54483"/>
                        <a14:foregroundMark x1="62778" y1="78621" x2="68333" y2="73966"/>
                        <a14:foregroundMark x1="75111" y1="66897" x2="77111" y2="66207"/>
                        <a14:foregroundMark x1="90444" y1="55172" x2="95444" y2="50345"/>
                        <a14:foregroundMark x1="17889" y1="93276" x2="30778" y2="93448"/>
                        <a14:foregroundMark x1="30778" y1="93448" x2="48000" y2="91897"/>
                        <a14:foregroundMark x1="48000" y1="91897" x2="54556" y2="924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592" y="3429000"/>
            <a:ext cx="5520559" cy="355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D52A26B-965B-584C-A4AC-4B12C5AFE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034" y="2564523"/>
            <a:ext cx="1559442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A40A0EF-2589-A583-E015-D1F505B7C4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33" y="419548"/>
            <a:ext cx="1850091" cy="13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4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F3D227-5B27-224E-A3B8-43920818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10"/>
            <a:ext cx="12192000" cy="6240780"/>
          </a:xfrm>
          <a:prstGeom prst="rect">
            <a:avLst/>
          </a:prstGeom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A7756AC-D7DB-5546-BE6D-3893BF6864E6}"/>
              </a:ext>
            </a:extLst>
          </p:cNvPr>
          <p:cNvCxnSpPr>
            <a:cxnSpLocks/>
            <a:stCxn id="5" idx="1"/>
            <a:endCxn id="5" idx="3"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BA08EF93-E6C2-1848-94A9-489DD0648E80}"/>
              </a:ext>
            </a:extLst>
          </p:cNvPr>
          <p:cNvSpPr/>
          <p:nvPr/>
        </p:nvSpPr>
        <p:spPr>
          <a:xfrm>
            <a:off x="369522" y="3289609"/>
            <a:ext cx="1515138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Équateur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B10EC3-DB4F-DB46-8E25-89E2EF701336}"/>
              </a:ext>
            </a:extLst>
          </p:cNvPr>
          <p:cNvSpPr/>
          <p:nvPr/>
        </p:nvSpPr>
        <p:spPr>
          <a:xfrm>
            <a:off x="3693778" y="2152743"/>
            <a:ext cx="318869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Hémisphère Nord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048A12-E67D-F241-9979-C0CC5B244FE1}"/>
              </a:ext>
            </a:extLst>
          </p:cNvPr>
          <p:cNvSpPr/>
          <p:nvPr/>
        </p:nvSpPr>
        <p:spPr>
          <a:xfrm>
            <a:off x="5516354" y="4996732"/>
            <a:ext cx="296927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Hémisphère Sud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09B24A-30BB-0A90-DE9E-ADCBB3704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07" y="314099"/>
            <a:ext cx="2567492" cy="1283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10798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53_Merc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2410"/>
            <a:ext cx="9144000" cy="5355901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524000" y="3456511"/>
            <a:ext cx="9144000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24001" y="3110140"/>
            <a:ext cx="1248304" cy="274211"/>
          </a:xfrm>
          <a:prstGeom prst="rect">
            <a:avLst/>
          </a:prstGeom>
          <a:solidFill>
            <a:srgbClr val="0432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Équateur 0°</a:t>
            </a:r>
          </a:p>
        </p:txBody>
      </p:sp>
      <p:sp>
        <p:nvSpPr>
          <p:cNvPr id="9" name="Rectangle 8"/>
          <p:cNvSpPr/>
          <p:nvPr/>
        </p:nvSpPr>
        <p:spPr>
          <a:xfrm rot="16200000">
            <a:off x="596169" y="1630287"/>
            <a:ext cx="2252524" cy="274211"/>
          </a:xfrm>
          <a:prstGeom prst="rect">
            <a:avLst/>
          </a:prstGeom>
          <a:solidFill>
            <a:srgbClr val="0432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Latitudes 0 à 90° Nord</a:t>
            </a:r>
          </a:p>
        </p:txBody>
      </p:sp>
      <p:pic>
        <p:nvPicPr>
          <p:cNvPr id="11" name="Image 10" descr="rose_ven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861" y="5154493"/>
            <a:ext cx="1375638" cy="1368861"/>
          </a:xfrm>
          <a:prstGeom prst="rect">
            <a:avLst/>
          </a:prstGeom>
        </p:spPr>
      </p:pic>
      <p:cxnSp>
        <p:nvCxnSpPr>
          <p:cNvPr id="7" name="Connecteur droit avec flèche 6"/>
          <p:cNvCxnSpPr>
            <a:cxnSpLocks/>
            <a:stCxn id="13" idx="2"/>
          </p:cNvCxnSpPr>
          <p:nvPr/>
        </p:nvCxnSpPr>
        <p:spPr>
          <a:xfrm flipH="1">
            <a:off x="9763312" y="3171783"/>
            <a:ext cx="987724" cy="28472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à coins arrondis 12"/>
          <p:cNvSpPr/>
          <p:nvPr/>
        </p:nvSpPr>
        <p:spPr>
          <a:xfrm>
            <a:off x="9381786" y="2657037"/>
            <a:ext cx="2738500" cy="51474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>
                <a:solidFill>
                  <a:schemeClr val="tx1"/>
                </a:solidFill>
              </a:rPr>
              <a:t>Coupe l’Indonésie en 2</a:t>
            </a:r>
          </a:p>
        </p:txBody>
      </p:sp>
      <p:cxnSp>
        <p:nvCxnSpPr>
          <p:cNvPr id="15" name="Connecteur droit avec flèche 14"/>
          <p:cNvCxnSpPr>
            <a:cxnSpLocks/>
          </p:cNvCxnSpPr>
          <p:nvPr/>
        </p:nvCxnSpPr>
        <p:spPr>
          <a:xfrm flipV="1">
            <a:off x="2388304" y="3314147"/>
            <a:ext cx="1922839" cy="2204811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à coins arrondis 1"/>
          <p:cNvSpPr/>
          <p:nvPr/>
        </p:nvSpPr>
        <p:spPr>
          <a:xfrm>
            <a:off x="2937805" y="5703197"/>
            <a:ext cx="5039547" cy="55565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>
                <a:solidFill>
                  <a:schemeClr val="tx1"/>
                </a:solidFill>
              </a:rPr>
              <a:t>Bosse du chameau (équateur, Colombie)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4671785" y="1088606"/>
            <a:ext cx="1428708" cy="2170404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69B3D829-FCF9-3942-8DD8-86A8DD1BC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1131" y="2670263"/>
            <a:ext cx="2385040" cy="124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DD387BB-E8E5-CE46-8E07-F81D55431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70" y="3564300"/>
            <a:ext cx="1654519" cy="1184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E599B9-977F-844B-9F3D-3406DBD09BF6}"/>
              </a:ext>
            </a:extLst>
          </p:cNvPr>
          <p:cNvSpPr/>
          <p:nvPr/>
        </p:nvSpPr>
        <p:spPr>
          <a:xfrm rot="16200000">
            <a:off x="591245" y="4553457"/>
            <a:ext cx="2252524" cy="274211"/>
          </a:xfrm>
          <a:prstGeom prst="rect">
            <a:avLst/>
          </a:prstGeom>
          <a:solidFill>
            <a:srgbClr val="0432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Latitudes 0 à 90° Sud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1F70DFB-7848-E64F-91EE-C8C284D80755}"/>
              </a:ext>
            </a:extLst>
          </p:cNvPr>
          <p:cNvCxnSpPr>
            <a:cxnSpLocks/>
          </p:cNvCxnSpPr>
          <p:nvPr/>
        </p:nvCxnSpPr>
        <p:spPr>
          <a:xfrm flipV="1">
            <a:off x="1717507" y="172410"/>
            <a:ext cx="0" cy="46872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3768D05-669B-1A4D-B565-EDA516E9C8F8}"/>
              </a:ext>
            </a:extLst>
          </p:cNvPr>
          <p:cNvCxnSpPr>
            <a:cxnSpLocks/>
            <a:stCxn id="17" idx="1"/>
          </p:cNvCxnSpPr>
          <p:nvPr/>
        </p:nvCxnSpPr>
        <p:spPr>
          <a:xfrm>
            <a:off x="1717508" y="5816825"/>
            <a:ext cx="0" cy="40004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4E55A420-2008-054C-8FF9-BD09E7BD5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416" y="5378704"/>
            <a:ext cx="1149996" cy="138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à coins arrondis 11"/>
          <p:cNvSpPr/>
          <p:nvPr/>
        </p:nvSpPr>
        <p:spPr>
          <a:xfrm>
            <a:off x="2656320" y="706531"/>
            <a:ext cx="4815155" cy="46872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>
                <a:solidFill>
                  <a:schemeClr val="tx1"/>
                </a:solidFill>
              </a:rPr>
              <a:t>Gâchette de l’Afrique (Golfe de Guinée)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41E8DF23-FD55-F24C-AEF7-3F534CA063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183" y="419367"/>
            <a:ext cx="1749422" cy="98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D366E30-3329-624F-8286-99257EA1CB9A}"/>
              </a:ext>
            </a:extLst>
          </p:cNvPr>
          <p:cNvSpPr txBox="1"/>
          <p:nvPr/>
        </p:nvSpPr>
        <p:spPr>
          <a:xfrm>
            <a:off x="9787510" y="333389"/>
            <a:ext cx="22638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Comment retenir ?</a:t>
            </a:r>
          </a:p>
        </p:txBody>
      </p:sp>
    </p:spTree>
    <p:extLst>
      <p:ext uri="{BB962C8B-B14F-4D97-AF65-F5344CB8AC3E}">
        <p14:creationId xmlns:p14="http://schemas.microsoft.com/office/powerpoint/2010/main" val="797908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F3D227-5B27-224E-A3B8-43920818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10"/>
            <a:ext cx="12192000" cy="6240780"/>
          </a:xfrm>
          <a:prstGeom prst="rect">
            <a:avLst/>
          </a:prstGeom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A7756AC-D7DB-5546-BE6D-3893BF6864E6}"/>
              </a:ext>
            </a:extLst>
          </p:cNvPr>
          <p:cNvCxnSpPr>
            <a:cxnSpLocks/>
            <a:stCxn id="5" idx="1"/>
            <a:endCxn id="5" idx="3"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BA08EF93-E6C2-1848-94A9-489DD0648E80}"/>
              </a:ext>
            </a:extLst>
          </p:cNvPr>
          <p:cNvSpPr/>
          <p:nvPr/>
        </p:nvSpPr>
        <p:spPr>
          <a:xfrm>
            <a:off x="369522" y="3289609"/>
            <a:ext cx="1515138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Équateur</a:t>
            </a:r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99B486FE-8704-754B-830D-6AA6560545E6}"/>
              </a:ext>
            </a:extLst>
          </p:cNvPr>
          <p:cNvSpPr/>
          <p:nvPr/>
        </p:nvSpPr>
        <p:spPr>
          <a:xfrm>
            <a:off x="479502" y="2018371"/>
            <a:ext cx="11363093" cy="544265"/>
          </a:xfrm>
          <a:custGeom>
            <a:avLst/>
            <a:gdLst>
              <a:gd name="connsiteX0" fmla="*/ 0 w 11363093"/>
              <a:gd name="connsiteY0" fmla="*/ 0 h 544265"/>
              <a:gd name="connsiteX1" fmla="*/ 524108 w 11363093"/>
              <a:gd name="connsiteY1" fmla="*/ 434897 h 544265"/>
              <a:gd name="connsiteX2" fmla="*/ 2988527 w 11363093"/>
              <a:gd name="connsiteY2" fmla="*/ 490653 h 544265"/>
              <a:gd name="connsiteX3" fmla="*/ 6835698 w 11363093"/>
              <a:gd name="connsiteY3" fmla="*/ 501805 h 544265"/>
              <a:gd name="connsiteX4" fmla="*/ 10504449 w 11363093"/>
              <a:gd name="connsiteY4" fmla="*/ 524107 h 544265"/>
              <a:gd name="connsiteX5" fmla="*/ 11363093 w 11363093"/>
              <a:gd name="connsiteY5" fmla="*/ 178419 h 544265"/>
              <a:gd name="connsiteX6" fmla="*/ 11363093 w 11363093"/>
              <a:gd name="connsiteY6" fmla="*/ 178419 h 54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63093" h="544265">
                <a:moveTo>
                  <a:pt x="0" y="0"/>
                </a:moveTo>
                <a:cubicBezTo>
                  <a:pt x="13010" y="176561"/>
                  <a:pt x="26020" y="353122"/>
                  <a:pt x="524108" y="434897"/>
                </a:cubicBezTo>
                <a:cubicBezTo>
                  <a:pt x="1022196" y="516673"/>
                  <a:pt x="2988527" y="490653"/>
                  <a:pt x="2988527" y="490653"/>
                </a:cubicBezTo>
                <a:lnTo>
                  <a:pt x="6835698" y="501805"/>
                </a:lnTo>
                <a:cubicBezTo>
                  <a:pt x="8088352" y="507381"/>
                  <a:pt x="9749883" y="578005"/>
                  <a:pt x="10504449" y="524107"/>
                </a:cubicBezTo>
                <a:cubicBezTo>
                  <a:pt x="11259015" y="470209"/>
                  <a:pt x="11363093" y="178419"/>
                  <a:pt x="11363093" y="178419"/>
                </a:cubicBezTo>
                <a:lnTo>
                  <a:pt x="11363093" y="178419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>
            <a:extLst>
              <a:ext uri="{FF2B5EF4-FFF2-40B4-BE49-F238E27FC236}">
                <a16:creationId xmlns:a16="http://schemas.microsoft.com/office/drawing/2014/main" id="{A2656AE7-3F4F-D64E-8E4C-AAAC4A286F10}"/>
              </a:ext>
            </a:extLst>
          </p:cNvPr>
          <p:cNvSpPr/>
          <p:nvPr/>
        </p:nvSpPr>
        <p:spPr>
          <a:xfrm>
            <a:off x="326196" y="4282068"/>
            <a:ext cx="11438341" cy="490654"/>
          </a:xfrm>
          <a:custGeom>
            <a:avLst/>
            <a:gdLst>
              <a:gd name="connsiteX0" fmla="*/ 11438341 w 11438341"/>
              <a:gd name="connsiteY0" fmla="*/ 490654 h 490654"/>
              <a:gd name="connsiteX1" fmla="*/ 11126106 w 11438341"/>
              <a:gd name="connsiteY1" fmla="*/ 156117 h 490654"/>
              <a:gd name="connsiteX2" fmla="*/ 10122497 w 11438341"/>
              <a:gd name="connsiteY2" fmla="*/ 78059 h 490654"/>
              <a:gd name="connsiteX3" fmla="*/ 5684311 w 11438341"/>
              <a:gd name="connsiteY3" fmla="*/ 0 h 490654"/>
              <a:gd name="connsiteX4" fmla="*/ 755472 w 11438341"/>
              <a:gd name="connsiteY4" fmla="*/ 22303 h 490654"/>
              <a:gd name="connsiteX5" fmla="*/ 19492 w 11438341"/>
              <a:gd name="connsiteY5" fmla="*/ 245327 h 490654"/>
              <a:gd name="connsiteX6" fmla="*/ 19492 w 11438341"/>
              <a:gd name="connsiteY6" fmla="*/ 245327 h 49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8341" h="490654">
                <a:moveTo>
                  <a:pt x="11438341" y="490654"/>
                </a:moveTo>
                <a:cubicBezTo>
                  <a:pt x="11391877" y="357768"/>
                  <a:pt x="11345413" y="224883"/>
                  <a:pt x="11126106" y="156117"/>
                </a:cubicBezTo>
                <a:cubicBezTo>
                  <a:pt x="10906799" y="87351"/>
                  <a:pt x="11029463" y="104078"/>
                  <a:pt x="10122497" y="78059"/>
                </a:cubicBezTo>
                <a:cubicBezTo>
                  <a:pt x="9215531" y="52040"/>
                  <a:pt x="5684311" y="0"/>
                  <a:pt x="5684311" y="0"/>
                </a:cubicBezTo>
                <a:lnTo>
                  <a:pt x="755472" y="22303"/>
                </a:lnTo>
                <a:cubicBezTo>
                  <a:pt x="-188664" y="63191"/>
                  <a:pt x="19492" y="245327"/>
                  <a:pt x="19492" y="245327"/>
                </a:cubicBezTo>
                <a:lnTo>
                  <a:pt x="19492" y="245327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38">
            <a:extLst>
              <a:ext uri="{FF2B5EF4-FFF2-40B4-BE49-F238E27FC236}">
                <a16:creationId xmlns:a16="http://schemas.microsoft.com/office/drawing/2014/main" id="{EAC7FD18-3811-794F-8962-BE524A3298D0}"/>
              </a:ext>
            </a:extLst>
          </p:cNvPr>
          <p:cNvSpPr/>
          <p:nvPr/>
        </p:nvSpPr>
        <p:spPr>
          <a:xfrm>
            <a:off x="597826" y="4155973"/>
            <a:ext cx="2197801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Tropique du Capricorne</a:t>
            </a:r>
          </a:p>
        </p:txBody>
      </p:sp>
      <p:sp>
        <p:nvSpPr>
          <p:cNvPr id="40" name="Rectangle à coins arrondis 39">
            <a:extLst>
              <a:ext uri="{FF2B5EF4-FFF2-40B4-BE49-F238E27FC236}">
                <a16:creationId xmlns:a16="http://schemas.microsoft.com/office/drawing/2014/main" id="{284A63FB-9B47-1A42-B207-4654215F026C}"/>
              </a:ext>
            </a:extLst>
          </p:cNvPr>
          <p:cNvSpPr/>
          <p:nvPr/>
        </p:nvSpPr>
        <p:spPr>
          <a:xfrm>
            <a:off x="735764" y="2297151"/>
            <a:ext cx="1828760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Tropique du Cancer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1B54706-6A2B-B44E-91EF-8539FFA6C857}"/>
              </a:ext>
            </a:extLst>
          </p:cNvPr>
          <p:cNvCxnSpPr>
            <a:cxnSpLocks/>
          </p:cNvCxnSpPr>
          <p:nvPr/>
        </p:nvCxnSpPr>
        <p:spPr>
          <a:xfrm>
            <a:off x="1602828" y="974834"/>
            <a:ext cx="906517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4181594-FEF1-F044-B015-C34F796568B4}"/>
              </a:ext>
            </a:extLst>
          </p:cNvPr>
          <p:cNvCxnSpPr>
            <a:cxnSpLocks/>
          </p:cNvCxnSpPr>
          <p:nvPr/>
        </p:nvCxnSpPr>
        <p:spPr>
          <a:xfrm>
            <a:off x="1563414" y="5888419"/>
            <a:ext cx="906517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39">
            <a:extLst>
              <a:ext uri="{FF2B5EF4-FFF2-40B4-BE49-F238E27FC236}">
                <a16:creationId xmlns:a16="http://schemas.microsoft.com/office/drawing/2014/main" id="{B3B4FEAB-5BCB-8D4E-8657-043C7E8F9A0B}"/>
              </a:ext>
            </a:extLst>
          </p:cNvPr>
          <p:cNvSpPr/>
          <p:nvPr/>
        </p:nvSpPr>
        <p:spPr>
          <a:xfrm>
            <a:off x="1975945" y="810179"/>
            <a:ext cx="1933903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Cercle polaire arctique</a:t>
            </a:r>
          </a:p>
        </p:txBody>
      </p:sp>
      <p:sp>
        <p:nvSpPr>
          <p:cNvPr id="15" name="Rectangle à coins arrondis 39">
            <a:extLst>
              <a:ext uri="{FF2B5EF4-FFF2-40B4-BE49-F238E27FC236}">
                <a16:creationId xmlns:a16="http://schemas.microsoft.com/office/drawing/2014/main" id="{47EB19DF-7E7C-2C4B-9D32-E54BC6950F2F}"/>
              </a:ext>
            </a:extLst>
          </p:cNvPr>
          <p:cNvSpPr/>
          <p:nvPr/>
        </p:nvSpPr>
        <p:spPr>
          <a:xfrm>
            <a:off x="1884660" y="5736014"/>
            <a:ext cx="2109271" cy="2787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Cercle polaire antarctique</a:t>
            </a:r>
          </a:p>
        </p:txBody>
      </p:sp>
    </p:spTree>
    <p:extLst>
      <p:ext uri="{BB962C8B-B14F-4D97-AF65-F5344CB8AC3E}">
        <p14:creationId xmlns:p14="http://schemas.microsoft.com/office/powerpoint/2010/main" val="3996702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53_Merc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2410"/>
            <a:ext cx="9144000" cy="5355901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524000" y="3456511"/>
            <a:ext cx="9144000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639451" y="3110140"/>
            <a:ext cx="1190578" cy="27421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0000FF"/>
                </a:solidFill>
              </a:rPr>
              <a:t>Equateur 0°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1524000" y="2734901"/>
            <a:ext cx="9144000" cy="0"/>
          </a:xfrm>
          <a:prstGeom prst="line">
            <a:avLst/>
          </a:prstGeom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cxnSpLocks/>
            <a:stCxn id="24" idx="3"/>
          </p:cNvCxnSpPr>
          <p:nvPr/>
        </p:nvCxnSpPr>
        <p:spPr>
          <a:xfrm flipH="1" flipV="1">
            <a:off x="10393739" y="793772"/>
            <a:ext cx="1" cy="591717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6200000">
            <a:off x="9394309" y="2247814"/>
            <a:ext cx="1998861" cy="27421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00FF"/>
                </a:solidFill>
              </a:rPr>
              <a:t>Latitudes Nord 0 à 90°</a:t>
            </a:r>
          </a:p>
        </p:txBody>
      </p:sp>
      <p:cxnSp>
        <p:nvCxnSpPr>
          <p:cNvPr id="26" name="Connecteur droit avec flèche 25"/>
          <p:cNvCxnSpPr>
            <a:cxnSpLocks/>
            <a:stCxn id="27" idx="3"/>
          </p:cNvCxnSpPr>
          <p:nvPr/>
        </p:nvCxnSpPr>
        <p:spPr>
          <a:xfrm flipH="1">
            <a:off x="10423492" y="5082247"/>
            <a:ext cx="14416" cy="460191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D7287A23-0414-F440-A28F-3A1F1A7B9D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0"/>
          <a:stretch/>
        </p:blipFill>
        <p:spPr>
          <a:xfrm flipH="1">
            <a:off x="2421713" y="937931"/>
            <a:ext cx="1080190" cy="144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Bouée 6">
            <a:extLst>
              <a:ext uri="{FF2B5EF4-FFF2-40B4-BE49-F238E27FC236}">
                <a16:creationId xmlns:a16="http://schemas.microsoft.com/office/drawing/2014/main" id="{11D0C373-C4C5-4B42-8062-23AC6DACD2A6}"/>
              </a:ext>
            </a:extLst>
          </p:cNvPr>
          <p:cNvSpPr/>
          <p:nvPr/>
        </p:nvSpPr>
        <p:spPr>
          <a:xfrm>
            <a:off x="3746412" y="2384919"/>
            <a:ext cx="663952" cy="508735"/>
          </a:xfrm>
          <a:prstGeom prst="donut">
            <a:avLst>
              <a:gd name="adj" fmla="val 31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03720" y="2388531"/>
            <a:ext cx="2005072" cy="2742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Tropique du Cancer 23°27 N</a:t>
            </a:r>
          </a:p>
        </p:txBody>
      </p:sp>
      <p:cxnSp>
        <p:nvCxnSpPr>
          <p:cNvPr id="30" name="Connecteur droit avec flèche 29"/>
          <p:cNvCxnSpPr>
            <a:cxnSpLocks/>
            <a:stCxn id="29" idx="2"/>
          </p:cNvCxnSpPr>
          <p:nvPr/>
        </p:nvCxnSpPr>
        <p:spPr>
          <a:xfrm flipH="1">
            <a:off x="4410364" y="731516"/>
            <a:ext cx="1592097" cy="1750823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E87DFD7-C8A3-8845-915F-E0980050B47F}"/>
              </a:ext>
            </a:extLst>
          </p:cNvPr>
          <p:cNvCxnSpPr/>
          <p:nvPr/>
        </p:nvCxnSpPr>
        <p:spPr>
          <a:xfrm>
            <a:off x="1524000" y="4139295"/>
            <a:ext cx="9144000" cy="0"/>
          </a:xfrm>
          <a:prstGeom prst="line">
            <a:avLst/>
          </a:prstGeom>
          <a:ln w="5715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à coins arrondis 28"/>
          <p:cNvSpPr/>
          <p:nvPr/>
        </p:nvSpPr>
        <p:spPr>
          <a:xfrm>
            <a:off x="4064079" y="298101"/>
            <a:ext cx="3876764" cy="43341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>
                <a:solidFill>
                  <a:schemeClr val="tx1"/>
                </a:solidFill>
              </a:rPr>
              <a:t>Sous la barbichette de la Floride</a:t>
            </a:r>
          </a:p>
        </p:txBody>
      </p:sp>
      <p:sp>
        <p:nvSpPr>
          <p:cNvPr id="27" name="Rectangle 26"/>
          <p:cNvSpPr/>
          <p:nvPr/>
        </p:nvSpPr>
        <p:spPr>
          <a:xfrm rot="5400000">
            <a:off x="9673434" y="4180666"/>
            <a:ext cx="1528951" cy="27421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00FF"/>
                </a:solidFill>
              </a:rPr>
              <a:t>Latitudes Sud 0 à 90°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8260A117-F22A-D447-9F26-B8772E3CA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5429" l="9429" r="91429">
                        <a14:foregroundMark x1="23571" y1="10714" x2="12857" y2="23143"/>
                        <a14:foregroundMark x1="9714" y1="24286" x2="11000" y2="31857"/>
                        <a14:foregroundMark x1="11000" y1="31857" x2="17714" y2="36286"/>
                        <a14:foregroundMark x1="17714" y1="36286" x2="14000" y2="42571"/>
                        <a14:foregroundMark x1="14000" y1="42571" x2="10714" y2="67571"/>
                        <a14:foregroundMark x1="9714" y1="70429" x2="9926" y2="76056"/>
                        <a14:foregroundMark x1="12252" y1="81096" x2="14571" y2="84286"/>
                        <a14:foregroundMark x1="14571" y1="84286" x2="21286" y2="88857"/>
                        <a14:foregroundMark x1="21286" y1="88857" x2="44714" y2="93143"/>
                        <a14:foregroundMark x1="44714" y1="93143" x2="74286" y2="90714"/>
                        <a14:foregroundMark x1="74286" y1="90714" x2="89000" y2="78286"/>
                        <a14:foregroundMark x1="89000" y1="78286" x2="91857" y2="70714"/>
                        <a14:foregroundMark x1="91857" y1="70714" x2="91000" y2="58143"/>
                        <a14:foregroundMark x1="50143" y1="89857" x2="51286" y2="89286"/>
                        <a14:foregroundMark x1="47143" y1="94714" x2="54143" y2="95429"/>
                        <a14:foregroundMark x1="92000" y1="25286" x2="77143" y2="8143"/>
                        <a14:foregroundMark x1="77143" y1="8143" x2="62429" y2="12143"/>
                        <a14:foregroundMark x1="62429" y1="12143" x2="48286" y2="8857"/>
                        <a14:foregroundMark x1="48286" y1="8857" x2="41000" y2="11286"/>
                        <a14:foregroundMark x1="41000" y1="11286" x2="33857" y2="11143"/>
                        <a14:foregroundMark x1="33857" y1="11143" x2="29714" y2="8857"/>
                        <a14:foregroundMark x1="25857" y1="5000" x2="27286" y2="5571"/>
                        <a14:foregroundMark x1="50571" y1="5286" x2="50571" y2="5286"/>
                        <a14:backgroundMark x1="9286" y1="78143" x2="10000" y2="80143"/>
                        <a14:backgroundMark x1="9143" y1="77571" x2="11286" y2="81571"/>
                        <a14:backgroundMark x1="9286" y1="77143" x2="9286" y2="78571"/>
                        <a14:backgroundMark x1="9429" y1="77571" x2="9429" y2="77571"/>
                        <a14:backgroundMark x1="9429" y1="77429" x2="9429" y2="77429"/>
                        <a14:backgroundMark x1="9143" y1="77286" x2="9714" y2="77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37941">
            <a:off x="63107" y="314983"/>
            <a:ext cx="2012821" cy="2012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9A251D-1A71-724D-8DD0-6357CC3B6E3E}"/>
              </a:ext>
            </a:extLst>
          </p:cNvPr>
          <p:cNvSpPr txBox="1"/>
          <p:nvPr/>
        </p:nvSpPr>
        <p:spPr>
          <a:xfrm>
            <a:off x="9536086" y="376205"/>
            <a:ext cx="22638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Comment retenir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3BDA2F-5CB9-57E7-BA38-572B22DCB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069" y="4740537"/>
            <a:ext cx="3261864" cy="1834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31301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527</Words>
  <Application>Microsoft Macintosh PowerPoint</Application>
  <PresentationFormat>Grand écran</PresentationFormat>
  <Paragraphs>116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Phosphate Inline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Microsoft Office User</cp:lastModifiedBy>
  <cp:revision>135</cp:revision>
  <dcterms:created xsi:type="dcterms:W3CDTF">2019-01-04T21:16:42Z</dcterms:created>
  <dcterms:modified xsi:type="dcterms:W3CDTF">2024-01-07T11:52:57Z</dcterms:modified>
</cp:coreProperties>
</file>