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86" r:id="rId3"/>
    <p:sldId id="287" r:id="rId4"/>
    <p:sldId id="291" r:id="rId5"/>
    <p:sldId id="283" r:id="rId6"/>
    <p:sldId id="296" r:id="rId7"/>
    <p:sldId id="272" r:id="rId8"/>
    <p:sldId id="293" r:id="rId9"/>
    <p:sldId id="298" r:id="rId10"/>
    <p:sldId id="294" r:id="rId11"/>
    <p:sldId id="300" r:id="rId12"/>
    <p:sldId id="301" r:id="rId13"/>
    <p:sldId id="285" r:id="rId14"/>
    <p:sldId id="302" r:id="rId15"/>
    <p:sldId id="257" r:id="rId16"/>
    <p:sldId id="258" r:id="rId17"/>
    <p:sldId id="259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1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A1313B-6CC6-5B43-B3A8-B0F948FC0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D1447D-557D-9842-BDDF-F12953093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716FB0-60F5-B241-951C-34FB5DB2F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1FD6E8-3D18-C64E-A30F-A3579C1C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44A3E8-F2A3-BB4C-A8CF-C5ACF84C4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065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AC3C14-A6FC-0B46-890E-928041B53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3025127-1C6D-014A-B55F-29069AF1E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B6934B-A9D0-4142-B409-B6D662FB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9A88E2-495C-8448-BFE3-ECFA58498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E808BE-6F62-1347-B217-55A4488A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9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D6719EB-50FB-6948-8846-49ADBC0C6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A08A5E-FDC4-8E4D-8879-347B1090A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CFF34-0B58-F64F-BC7A-08B8B5001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BB8CC0-0017-8E4D-B27C-449190992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34C6FA-FCBF-9840-BC0F-07EAD83E4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62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21000-766D-FD45-A8C5-816B950E7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308F68-23AF-644A-A8B8-AAA9F4DFA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65AFFA-D47A-F148-A4DD-D4D7B8C0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597EB3-DF65-F34C-8F84-29F88241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B8D19-AE96-2E42-8208-3F0E1C38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862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C645C2-D54A-204A-BDA3-B714482F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495F2A-5C65-EC40-BBD7-638F7EC52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358496-19D7-4741-B6BD-FF6E4BDD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7AE379-EFA6-3244-86B3-E0EA8F28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CBCBC7-8593-164D-9C22-DC8990A7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49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E59D38-BED9-A94E-835E-D71BAE713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4AC90D-74D1-9343-BD26-A77912070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A39AF37-7830-444F-BA3F-3BCB74037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323AB6-C97F-5544-AFEC-747A1E92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632366-5233-0744-8B79-E233FB10B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105600-3AA4-6143-822D-133C1B1BF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32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8AC5CE-382F-F649-8B72-AB73392E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5B8747-DB6B-2A4A-AF5E-13259935A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7E7B69-F8CF-9F4F-9D77-C21F5A664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7B45A4C-A40A-9248-A399-7D32427A5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F3554D6-0583-D94B-AA13-F40F662DE1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7465380-3538-7649-821E-C96AC8BB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1FE1083-D0D0-ED4A-9873-FAE4D4149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2E5A919-1299-BC48-96A4-514BCF50F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04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FEB31-EF85-DA4F-99B1-B4CC0D263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8C8574-ED2C-E74E-8CF8-28F8E5E7D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50EE906-6DFB-B04E-B53E-2AFEBF0EF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E4E162-6F50-2343-806B-3CA80CCB1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144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7E4B3C0-39F7-5D4D-9DE0-15866F7C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2B42D2-6175-504F-99A0-2DCA20C08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558A87-B5E2-F74C-9E1D-DFE54EDAA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254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89BCA6-D3C2-944B-A3DA-17A1A5D5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DE643F-10D8-C54A-8BF4-4934245C9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228FDC-B8BD-E44B-AAE5-7534B522E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38E7FD-663C-C149-905D-22A6608F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A01C78-14B6-B449-B735-1FB9E6C6F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9F5D91-E215-7546-9775-FB083798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793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9E5BB-FCE4-D04D-8BE9-50FE4947F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602A6C0C-A332-DD48-B50E-A7F64B824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02AB65-6888-7F49-81ED-807EF6F7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DCB0FA-0DAD-B548-848C-0CE94E487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9DE45A-E7EB-C841-80ED-F722492B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4F112E6-9D9D-D34A-9122-3027C0A8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35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64A1EC2-36A3-624C-9C81-732E4FC4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42FFB6-108C-0B47-B990-9C4CC1DF4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A4E5CC-F603-F848-A607-E6EAE9B15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5815C-8410-DE41-AB3F-617ACDDBCA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547532-B2AE-924E-BB87-91C74EA5C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4175B8-7BFD-284B-8673-4B87742F2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27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microsoft.com/office/2007/relationships/hdphoto" Target="../media/hdphoto2.wdp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2AA56D5-CD3D-1F4C-A819-A96DC60B1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506" y="433004"/>
            <a:ext cx="5673208" cy="567320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152400"/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C71571A-1352-3A49-8C8C-63DE76536421}"/>
              </a:ext>
            </a:extLst>
          </p:cNvPr>
          <p:cNvSpPr txBox="1"/>
          <p:nvPr/>
        </p:nvSpPr>
        <p:spPr>
          <a:xfrm rot="21164549">
            <a:off x="1396567" y="1351651"/>
            <a:ext cx="41958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Les neuro-mythes</a:t>
            </a:r>
          </a:p>
        </p:txBody>
      </p:sp>
    </p:spTree>
    <p:extLst>
      <p:ext uri="{BB962C8B-B14F-4D97-AF65-F5344CB8AC3E}">
        <p14:creationId xmlns:p14="http://schemas.microsoft.com/office/powerpoint/2010/main" val="3205408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CA07C95-492E-EC4B-89C4-69F536AEC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55" y="3225113"/>
            <a:ext cx="3710642" cy="2790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F7B3AEC-5A8D-A14E-8217-C5914169A0D9}"/>
              </a:ext>
            </a:extLst>
          </p:cNvPr>
          <p:cNvSpPr txBox="1"/>
          <p:nvPr/>
        </p:nvSpPr>
        <p:spPr>
          <a:xfrm>
            <a:off x="581893" y="426895"/>
            <a:ext cx="11178698" cy="200054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CA" sz="2400" dirty="0">
                <a:latin typeface="Gill Sans Ultra Bold"/>
                <a:cs typeface="Gill Sans Ultra Bold"/>
              </a:rPr>
              <a:t>Après le cours, on oublie !</a:t>
            </a:r>
          </a:p>
          <a:p>
            <a:endParaRPr lang="fr-CA" sz="2000" dirty="0"/>
          </a:p>
          <a:p>
            <a:endParaRPr lang="fr-CA" sz="800" dirty="0"/>
          </a:p>
          <a:p>
            <a:r>
              <a:rPr lang="fr-FR" dirty="0"/>
              <a:t>L’oubli est un phénomène biologique naturel, destiné à nous protéger des informations qui arrivent massivement et continuellement. C’est inévitable. On retient 20% des informations apprises au bout d’une semaine. Ce n’est ni de la paresse, ni une maladie.</a:t>
            </a: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E44FC47-9719-5148-A905-AF0C9C8E7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458">
            <a:off x="2076222" y="2478351"/>
            <a:ext cx="2815170" cy="3601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8961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F7B3AEC-5A8D-A14E-8217-C5914169A0D9}"/>
              </a:ext>
            </a:extLst>
          </p:cNvPr>
          <p:cNvSpPr txBox="1"/>
          <p:nvPr/>
        </p:nvSpPr>
        <p:spPr>
          <a:xfrm>
            <a:off x="581893" y="426895"/>
            <a:ext cx="11391804" cy="144655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fr-CA" sz="2400" dirty="0">
                <a:latin typeface="Gill Sans Ultra Bold"/>
                <a:cs typeface="Gill Sans Ultra Bold"/>
              </a:rPr>
              <a:t>Il faut donc réactiver !</a:t>
            </a:r>
          </a:p>
          <a:p>
            <a:endParaRPr lang="fr-CA" sz="2000" dirty="0"/>
          </a:p>
          <a:p>
            <a:r>
              <a:rPr lang="fr-FR" sz="2400" b="1" dirty="0"/>
              <a:t>Dès le soir</a:t>
            </a:r>
            <a:r>
              <a:rPr lang="fr-FR" sz="2000" dirty="0"/>
              <a:t>, </a:t>
            </a:r>
            <a:r>
              <a:rPr lang="fr-FR" sz="2000" u="sng" dirty="0"/>
              <a:t>relire la leçon quelques instants</a:t>
            </a:r>
            <a:endParaRPr lang="fr-FR" sz="2000" dirty="0"/>
          </a:p>
          <a:p>
            <a:endParaRPr lang="fr-FR" sz="20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7AE4632-5046-B048-A179-AF7385498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306">
            <a:off x="7009044" y="3225113"/>
            <a:ext cx="5211789" cy="2920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5818CB5-AB6D-B246-8075-A7149EBDB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69" y="2109530"/>
            <a:ext cx="5163999" cy="2902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7518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F7B3AEC-5A8D-A14E-8217-C5914169A0D9}"/>
              </a:ext>
            </a:extLst>
          </p:cNvPr>
          <p:cNvSpPr txBox="1"/>
          <p:nvPr/>
        </p:nvSpPr>
        <p:spPr>
          <a:xfrm>
            <a:off x="581893" y="426895"/>
            <a:ext cx="11178698" cy="437042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dirty="0"/>
              <a:t>Se souvenir de l’essentiel					Poser des questions ouvertes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Mimer ce que l’on récite					Utiliser la mémoire musicale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3303CD-885F-2B45-8753-B16FD4337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04" y="975714"/>
            <a:ext cx="1613063" cy="1209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EE7916BD-AFC5-AC4C-9082-19DDF07BA3BB}"/>
              </a:ext>
            </a:extLst>
          </p:cNvPr>
          <p:cNvSpPr/>
          <p:nvPr/>
        </p:nvSpPr>
        <p:spPr>
          <a:xfrm rot="238541">
            <a:off x="5982072" y="1069981"/>
            <a:ext cx="4519769" cy="526196"/>
          </a:xfrm>
          <a:prstGeom prst="roundRect">
            <a:avLst/>
          </a:prstGeom>
          <a:solidFill>
            <a:srgbClr val="0070C0"/>
          </a:solidFill>
          <a:ln w="158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Quels sont les avantages et les inconvénients de…</a:t>
            </a:r>
          </a:p>
        </p:txBody>
      </p:sp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DEFF75EF-EF74-6B46-94E0-E36BDB16DFE2}"/>
              </a:ext>
            </a:extLst>
          </p:cNvPr>
          <p:cNvSpPr/>
          <p:nvPr/>
        </p:nvSpPr>
        <p:spPr>
          <a:xfrm rot="21151186">
            <a:off x="4646489" y="1716173"/>
            <a:ext cx="3222996" cy="526196"/>
          </a:xfrm>
          <a:prstGeom prst="roundRect">
            <a:avLst/>
          </a:prstGeom>
          <a:solidFill>
            <a:srgbClr val="0070C0"/>
          </a:solidFill>
          <a:ln w="158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Quelle est la cause principale de…</a:t>
            </a:r>
          </a:p>
        </p:txBody>
      </p: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id="{DEB7F8E5-45B9-204F-952E-189F3C5A993B}"/>
              </a:ext>
            </a:extLst>
          </p:cNvPr>
          <p:cNvSpPr/>
          <p:nvPr/>
        </p:nvSpPr>
        <p:spPr>
          <a:xfrm rot="21442016">
            <a:off x="7931863" y="1716174"/>
            <a:ext cx="3970563" cy="526196"/>
          </a:xfrm>
          <a:prstGeom prst="roundRect">
            <a:avLst/>
          </a:prstGeom>
          <a:solidFill>
            <a:srgbClr val="0070C0"/>
          </a:solidFill>
          <a:ln w="158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Quelle est la différence essentielle entre…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DB4DB42-1456-E144-B20E-C708B7337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818">
            <a:off x="2396764" y="3772479"/>
            <a:ext cx="2177606" cy="2624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E62C670-6E1E-1A44-A4A7-B26C5929B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5777">
            <a:off x="7328747" y="3859803"/>
            <a:ext cx="3612796" cy="203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2889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3343469-47B4-6A47-81FC-F9826A52C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935">
            <a:off x="-26558" y="3634848"/>
            <a:ext cx="4645972" cy="2600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19F5806-ABAE-834B-8BA1-EFA92E2DA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63" y="2801257"/>
            <a:ext cx="7222166" cy="3746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B27AD6E-CCBB-3F47-8F43-D8584A03B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1" y="-285412"/>
            <a:ext cx="5811270" cy="321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à coins arrondis 17">
            <a:extLst>
              <a:ext uri="{FF2B5EF4-FFF2-40B4-BE49-F238E27FC236}">
                <a16:creationId xmlns:a16="http://schemas.microsoft.com/office/drawing/2014/main" id="{9A362331-444A-AE44-A8D8-9114621A0135}"/>
              </a:ext>
            </a:extLst>
          </p:cNvPr>
          <p:cNvSpPr/>
          <p:nvPr/>
        </p:nvSpPr>
        <p:spPr>
          <a:xfrm>
            <a:off x="5860319" y="324115"/>
            <a:ext cx="6104154" cy="758062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ysClr val="windowText" lastClr="000000"/>
                </a:solidFill>
              </a:rPr>
              <a:t>La semaine suivante, puis au bout de 2-4-6-16 semaines</a:t>
            </a:r>
          </a:p>
        </p:txBody>
      </p:sp>
      <p:sp>
        <p:nvSpPr>
          <p:cNvPr id="19" name="Rectangle à coins arrondis 18">
            <a:extLst>
              <a:ext uri="{FF2B5EF4-FFF2-40B4-BE49-F238E27FC236}">
                <a16:creationId xmlns:a16="http://schemas.microsoft.com/office/drawing/2014/main" id="{64EFC56F-B52A-F341-B79C-C76AE73919EC}"/>
              </a:ext>
            </a:extLst>
          </p:cNvPr>
          <p:cNvSpPr/>
          <p:nvPr/>
        </p:nvSpPr>
        <p:spPr>
          <a:xfrm rot="21340582">
            <a:off x="9446606" y="2422226"/>
            <a:ext cx="1989853" cy="758062"/>
          </a:xfrm>
          <a:prstGeom prst="roundRect">
            <a:avLst/>
          </a:prstGeom>
          <a:solidFill>
            <a:srgbClr val="0070C0"/>
          </a:solidFill>
          <a:ln w="158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Sinon…</a:t>
            </a:r>
          </a:p>
        </p:txBody>
      </p:sp>
    </p:spTree>
    <p:extLst>
      <p:ext uri="{BB962C8B-B14F-4D97-AF65-F5344CB8AC3E}">
        <p14:creationId xmlns:p14="http://schemas.microsoft.com/office/powerpoint/2010/main" val="3869740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7271EB9-336F-8D46-9C7B-95A676BEA6BE}"/>
              </a:ext>
            </a:extLst>
          </p:cNvPr>
          <p:cNvSpPr txBox="1"/>
          <p:nvPr/>
        </p:nvSpPr>
        <p:spPr>
          <a:xfrm>
            <a:off x="0" y="1606378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Les fameux </a:t>
            </a:r>
            <a:r>
              <a:rPr lang="fr-FR" sz="9600" dirty="0"/>
              <a:t>3</a:t>
            </a:r>
            <a:r>
              <a:rPr lang="fr-FR" sz="3600" dirty="0"/>
              <a:t> profils</a:t>
            </a:r>
          </a:p>
        </p:txBody>
      </p:sp>
    </p:spTree>
    <p:extLst>
      <p:ext uri="{BB962C8B-B14F-4D97-AF65-F5344CB8AC3E}">
        <p14:creationId xmlns:p14="http://schemas.microsoft.com/office/powerpoint/2010/main" val="2092095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00798" y="223989"/>
            <a:ext cx="8284917" cy="2772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>
                <a:latin typeface="Gill Sans Ultra Bold"/>
                <a:cs typeface="Gill Sans Ultra Bold"/>
              </a:rPr>
              <a:t>Le réalisateur</a:t>
            </a:r>
          </a:p>
          <a:p>
            <a:endParaRPr lang="fr-CA" sz="1050" dirty="0"/>
          </a:p>
          <a:p>
            <a:endParaRPr lang="fr-CA" sz="1050" dirty="0"/>
          </a:p>
          <a:p>
            <a:pPr>
              <a:lnSpc>
                <a:spcPct val="120000"/>
              </a:lnSpc>
            </a:pPr>
            <a:r>
              <a:rPr lang="fr-CA" sz="1400" b="1" dirty="0"/>
              <a:t>Ferme les yeux, tu es sur un plateau de cinéma !</a:t>
            </a:r>
          </a:p>
          <a:p>
            <a:pPr>
              <a:lnSpc>
                <a:spcPct val="120000"/>
              </a:lnSpc>
            </a:pPr>
            <a:endParaRPr lang="fr-CA" sz="1400" b="1" dirty="0"/>
          </a:p>
          <a:p>
            <a:pPr>
              <a:lnSpc>
                <a:spcPct val="120000"/>
              </a:lnSpc>
            </a:pPr>
            <a:r>
              <a:rPr lang="fr-CA" sz="1400" b="1" dirty="0"/>
              <a:t>Visualise le décor, le vent sur ta peau, le soleil, la chaleur ou la fraîcheur, les bruits, les odeurs</a:t>
            </a:r>
          </a:p>
          <a:p>
            <a:pPr>
              <a:lnSpc>
                <a:spcPct val="120000"/>
              </a:lnSpc>
            </a:pPr>
            <a:r>
              <a:rPr lang="fr-CA" sz="1400" b="1" dirty="0"/>
              <a:t>Visualise les comédiens, leurs mouvements, leurs pensées, leurs paroles</a:t>
            </a:r>
          </a:p>
          <a:p>
            <a:pPr>
              <a:lnSpc>
                <a:spcPct val="120000"/>
              </a:lnSpc>
            </a:pPr>
            <a:r>
              <a:rPr lang="fr-CA" sz="1400" b="1" dirty="0"/>
              <a:t>Bouge ton corps à l’intérieur du plateau</a:t>
            </a:r>
          </a:p>
          <a:p>
            <a:pPr>
              <a:lnSpc>
                <a:spcPct val="120000"/>
              </a:lnSpc>
            </a:pPr>
            <a:r>
              <a:rPr lang="fr-CA" sz="1400" b="1" dirty="0"/>
              <a:t>Une fois que tu connais l’histoire, </a:t>
            </a:r>
            <a:r>
              <a:rPr lang="is-IS" sz="1400" b="1" dirty="0"/>
              <a:t>accélère ou ralentis le rythme à volonté</a:t>
            </a:r>
          </a:p>
          <a:p>
            <a:pPr>
              <a:lnSpc>
                <a:spcPct val="120000"/>
              </a:lnSpc>
            </a:pPr>
            <a:r>
              <a:rPr lang="is-IS" sz="1400" b="1" dirty="0"/>
              <a:t>Tu survoles le décor comme un faucon, ou tu es au milieu de la scène</a:t>
            </a:r>
            <a:endParaRPr lang="fr-CA" sz="1400" b="1" dirty="0"/>
          </a:p>
        </p:txBody>
      </p:sp>
      <p:pic>
        <p:nvPicPr>
          <p:cNvPr id="6" name="Image 5" descr="assassins-cre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36" y="3457734"/>
            <a:ext cx="5158793" cy="29018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 descr="go-back-gallery-for-hawk-flying-clipart-hawk-clipart-800_69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77" y="664753"/>
            <a:ext cx="4075376" cy="35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25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48084" y="440147"/>
            <a:ext cx="828491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latin typeface="Gill Sans Ultra Bold"/>
                <a:cs typeface="Gill Sans Ultra Bold"/>
              </a:rPr>
              <a:t>Le parolier</a:t>
            </a:r>
          </a:p>
          <a:p>
            <a:endParaRPr lang="fr-CA" sz="800" dirty="0"/>
          </a:p>
          <a:p>
            <a:endParaRPr lang="fr-CA" sz="800" dirty="0"/>
          </a:p>
          <a:p>
            <a:r>
              <a:rPr lang="fr-CA" sz="1400" b="1" dirty="0"/>
              <a:t>Lis à haute voix la leçon, soit immobile, soit en bougeant</a:t>
            </a:r>
          </a:p>
          <a:p>
            <a:r>
              <a:rPr lang="fr-CA" sz="1400" b="1" dirty="0"/>
              <a:t>Récite-toi la leçon à toi-même</a:t>
            </a:r>
          </a:p>
          <a:p>
            <a:r>
              <a:rPr lang="fr-CA" sz="1400" b="1" dirty="0"/>
              <a:t>Raconte-toi une histoire à propos de la leçon et invente des dialogues entre humains, entre objets</a:t>
            </a:r>
          </a:p>
          <a:p>
            <a:r>
              <a:rPr lang="fr-CA" sz="1400" b="1" dirty="0"/>
              <a:t>Utilise des moyens mnémotechniques pour retenir</a:t>
            </a:r>
          </a:p>
          <a:p>
            <a:r>
              <a:rPr lang="fr-CA" sz="1400" b="1" dirty="0"/>
              <a:t>Épelle les mots compliqués</a:t>
            </a:r>
          </a:p>
          <a:p>
            <a:r>
              <a:rPr lang="fr-CA" sz="1400" b="1" dirty="0"/>
              <a:t>C</a:t>
            </a:r>
            <a:r>
              <a:rPr lang="is-IS" sz="1400" b="1" dirty="0"/>
              <a:t>rée une chanson avec les mots de la leçon, ou récite ta leçon sur un air connu</a:t>
            </a:r>
            <a:endParaRPr lang="fr-CA" sz="1050" dirty="0"/>
          </a:p>
        </p:txBody>
      </p:sp>
      <p:pic>
        <p:nvPicPr>
          <p:cNvPr id="4" name="Image 3" descr="8625f91da6868e99254d425d740d568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"/>
          <a:stretch/>
        </p:blipFill>
        <p:spPr>
          <a:xfrm>
            <a:off x="1822789" y="2590107"/>
            <a:ext cx="3554132" cy="3999850"/>
          </a:xfrm>
          <a:prstGeom prst="rect">
            <a:avLst/>
          </a:prstGeom>
        </p:spPr>
      </p:pic>
      <p:pic>
        <p:nvPicPr>
          <p:cNvPr id="5" name="Image 4" descr="129%2Fwebedia-musique-news%2F660%2Ff8f%2F353ded2de863fd936b1b9c3727%2Fm-pokora-sortira-le-dvd-live-du-r-e-d-tour-en-mars-1235636-m-pokora-orig-1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9" b="100000" l="204" r="92857">
                        <a14:foregroundMark x1="70816" y1="89111" x2="71531" y2="89778"/>
                        <a14:foregroundMark x1="71531" y1="89778" x2="71531" y2="94444"/>
                        <a14:foregroundMark x1="71122" y1="52444" x2="77857" y2="50889"/>
                        <a14:backgroundMark x1="58571" y1="71111" x2="53878" y2="78222"/>
                        <a14:backgroundMark x1="12551" y1="98667" x2="15000" y2="87556"/>
                        <a14:backgroundMark x1="15000" y1="87556" x2="102" y2="3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3878" y="2326916"/>
            <a:ext cx="6146394" cy="28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43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48084" y="440147"/>
            <a:ext cx="8284917" cy="1903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latin typeface="Gill Sans Ultra Bold"/>
                <a:cs typeface="Gill Sans Ultra Bold"/>
              </a:rPr>
              <a:t>L’écrivain</a:t>
            </a:r>
          </a:p>
          <a:p>
            <a:endParaRPr lang="fr-CA" sz="800" dirty="0"/>
          </a:p>
          <a:p>
            <a:endParaRPr lang="fr-CA" sz="800" dirty="0"/>
          </a:p>
          <a:p>
            <a:pPr>
              <a:lnSpc>
                <a:spcPct val="120000"/>
              </a:lnSpc>
            </a:pPr>
            <a:r>
              <a:rPr lang="fr-CA" sz="1400" b="1" dirty="0"/>
              <a:t>Réécris le cours sous forme de fiche (couleurs, titres, pas de phrases complètes – que le NDVLP !)</a:t>
            </a:r>
          </a:p>
          <a:p>
            <a:pPr>
              <a:lnSpc>
                <a:spcPct val="120000"/>
              </a:lnSpc>
            </a:pPr>
            <a:r>
              <a:rPr lang="fr-CA" sz="1400" b="1" dirty="0"/>
              <a:t>Réécris-le très vite au brouillon, comme un médecin</a:t>
            </a:r>
          </a:p>
          <a:p>
            <a:pPr>
              <a:lnSpc>
                <a:spcPct val="120000"/>
              </a:lnSpc>
            </a:pPr>
            <a:r>
              <a:rPr lang="fr-CA" sz="1400" b="1" dirty="0"/>
              <a:t>Dessine une carte mentale ou heuristique</a:t>
            </a:r>
          </a:p>
          <a:p>
            <a:pPr>
              <a:lnSpc>
                <a:spcPct val="120000"/>
              </a:lnSpc>
            </a:pPr>
            <a:r>
              <a:rPr lang="fr-CA" sz="1400" b="1" dirty="0"/>
              <a:t>Réalise un croquis</a:t>
            </a:r>
          </a:p>
          <a:p>
            <a:endParaRPr lang="fr-CA" sz="1050" dirty="0"/>
          </a:p>
        </p:txBody>
      </p:sp>
      <p:pic>
        <p:nvPicPr>
          <p:cNvPr id="3" name="Image 2" descr="funny-dog-writer-animal-wallpapers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65" b="100000" l="9961" r="89844">
                        <a14:foregroundMark x1="55273" y1="5729" x2="63574" y2="5078"/>
                        <a14:foregroundMark x1="78613" y1="23698" x2="84961" y2="23698"/>
                        <a14:foregroundMark x1="27246" y1="28385" x2="25293" y2="27865"/>
                        <a14:backgroundMark x1="48535" y1="92318" x2="45801" y2="85677"/>
                        <a14:backgroundMark x1="27344" y1="27604" x2="25391" y2="27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" y="3231027"/>
            <a:ext cx="4467414" cy="3350560"/>
          </a:xfrm>
          <a:prstGeom prst="rect">
            <a:avLst/>
          </a:prstGeom>
        </p:spPr>
      </p:pic>
      <p:pic>
        <p:nvPicPr>
          <p:cNvPr id="4" name="Image 3" descr="vYMnGAt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6" b="94922" l="3418" r="89844">
                        <a14:foregroundMark x1="26270" y1="80078" x2="3418" y2="75000"/>
                        <a14:foregroundMark x1="9277" y1="93750" x2="59766" y2="94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4" r="10888"/>
          <a:stretch/>
        </p:blipFill>
        <p:spPr>
          <a:xfrm>
            <a:off x="6073588" y="1957295"/>
            <a:ext cx="4385236" cy="39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6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EE9DC1-7A9D-424C-9C3A-C6B594934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646"/>
          <a:stretch/>
        </p:blipFill>
        <p:spPr>
          <a:xfrm>
            <a:off x="489076" y="1681358"/>
            <a:ext cx="3623148" cy="3106837"/>
          </a:xfrm>
          <a:prstGeom prst="rect">
            <a:avLst/>
          </a:prstGeom>
        </p:spPr>
      </p:pic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C4815BC8-8741-6D4F-A4AB-0D4BFE5519CF}"/>
              </a:ext>
            </a:extLst>
          </p:cNvPr>
          <p:cNvSpPr/>
          <p:nvPr/>
        </p:nvSpPr>
        <p:spPr>
          <a:xfrm rot="174198">
            <a:off x="367519" y="470454"/>
            <a:ext cx="2437090" cy="511507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ysClr val="windowText" lastClr="000000"/>
                </a:solidFill>
              </a:rPr>
              <a:t>J’apprends, je retiens !</a:t>
            </a:r>
          </a:p>
        </p:txBody>
      </p:sp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2DE67338-6096-604E-8051-F02626256E99}"/>
              </a:ext>
            </a:extLst>
          </p:cNvPr>
          <p:cNvSpPr/>
          <p:nvPr/>
        </p:nvSpPr>
        <p:spPr>
          <a:xfrm rot="21338853">
            <a:off x="2062244" y="1183258"/>
            <a:ext cx="2437090" cy="511507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ysClr val="windowText" lastClr="000000"/>
                </a:solidFill>
              </a:rPr>
              <a:t>Je me souviens bien !</a:t>
            </a:r>
          </a:p>
        </p:txBody>
      </p: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id="{5C5CC368-975B-C94E-A511-8A99DEC7848C}"/>
              </a:ext>
            </a:extLst>
          </p:cNvPr>
          <p:cNvSpPr/>
          <p:nvPr/>
        </p:nvSpPr>
        <p:spPr>
          <a:xfrm>
            <a:off x="398801" y="5201185"/>
            <a:ext cx="5550912" cy="511507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ysClr val="windowText" lastClr="000000"/>
                </a:solidFill>
              </a:rPr>
              <a:t>On peut faire deux choses conscientes, en même temps</a:t>
            </a:r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2E14D886-7A19-0540-B93E-B7F4D2388AEA}"/>
              </a:ext>
            </a:extLst>
          </p:cNvPr>
          <p:cNvSpPr/>
          <p:nvPr/>
        </p:nvSpPr>
        <p:spPr>
          <a:xfrm rot="21338853">
            <a:off x="6651015" y="1251022"/>
            <a:ext cx="2690602" cy="511507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ysClr val="windowText" lastClr="000000"/>
                </a:solidFill>
              </a:rPr>
              <a:t>J’ai une mémoire nulle !</a:t>
            </a:r>
          </a:p>
        </p:txBody>
      </p:sp>
      <p:sp>
        <p:nvSpPr>
          <p:cNvPr id="13" name="Rectangle à coins arrondis 12">
            <a:extLst>
              <a:ext uri="{FF2B5EF4-FFF2-40B4-BE49-F238E27FC236}">
                <a16:creationId xmlns:a16="http://schemas.microsoft.com/office/drawing/2014/main" id="{F1C1EAA7-D0E5-624E-B4F3-7C9701DFDBF1}"/>
              </a:ext>
            </a:extLst>
          </p:cNvPr>
          <p:cNvSpPr/>
          <p:nvPr/>
        </p:nvSpPr>
        <p:spPr>
          <a:xfrm rot="383883">
            <a:off x="8174876" y="587471"/>
            <a:ext cx="3688518" cy="511507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ysClr val="windowText" lastClr="000000"/>
                </a:solidFill>
              </a:rPr>
              <a:t>Je vais me le répéter plusieurs fois !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C8DCBDD-8B8D-6C44-81AA-7521360E1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17" y="4930478"/>
            <a:ext cx="2932103" cy="175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à coins arrondis 11">
            <a:extLst>
              <a:ext uri="{FF2B5EF4-FFF2-40B4-BE49-F238E27FC236}">
                <a16:creationId xmlns:a16="http://schemas.microsoft.com/office/drawing/2014/main" id="{DFE64AF8-3705-8749-B15B-9D9C71B376F9}"/>
              </a:ext>
            </a:extLst>
          </p:cNvPr>
          <p:cNvSpPr/>
          <p:nvPr/>
        </p:nvSpPr>
        <p:spPr>
          <a:xfrm rot="21203590">
            <a:off x="4781047" y="5828467"/>
            <a:ext cx="4795201" cy="511507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ysClr val="windowText" lastClr="000000"/>
                </a:solidFill>
              </a:rPr>
              <a:t>Je vais muscler ma mémoire avec des exercices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8684EE0-5D14-9C43-83C3-74F0322E0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29" y="2452999"/>
            <a:ext cx="2570813" cy="1678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D5642EE-49D4-304F-9C1E-791CF5364FDB}"/>
              </a:ext>
            </a:extLst>
          </p:cNvPr>
          <p:cNvCxnSpPr>
            <a:stCxn id="13" idx="2"/>
            <a:endCxn id="11" idx="3"/>
          </p:cNvCxnSpPr>
          <p:nvPr/>
        </p:nvCxnSpPr>
        <p:spPr>
          <a:xfrm flipH="1">
            <a:off x="9337737" y="1097385"/>
            <a:ext cx="652898" cy="30729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72AF0D8-2D93-A04D-B5C2-AA846C81920F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7149222" y="1761791"/>
            <a:ext cx="866504" cy="406837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67C3CEAE-0A11-5D4F-8225-5F5ED4243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343" y="2168263"/>
            <a:ext cx="3113077" cy="1963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02D3F1F-8E07-5746-BB23-CC3CD9A6414B}"/>
              </a:ext>
            </a:extLst>
          </p:cNvPr>
          <p:cNvCxnSpPr>
            <a:cxnSpLocks/>
            <a:stCxn id="8" idx="3"/>
            <a:endCxn id="9" idx="0"/>
          </p:cNvCxnSpPr>
          <p:nvPr/>
        </p:nvCxnSpPr>
        <p:spPr>
          <a:xfrm>
            <a:off x="2803045" y="787928"/>
            <a:ext cx="458334" cy="396068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096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>
            <a:extLst>
              <a:ext uri="{FF2B5EF4-FFF2-40B4-BE49-F238E27FC236}">
                <a16:creationId xmlns:a16="http://schemas.microsoft.com/office/drawing/2014/main" id="{03885271-C52F-E54F-AA87-0B99CAE409F0}"/>
              </a:ext>
            </a:extLst>
          </p:cNvPr>
          <p:cNvSpPr/>
          <p:nvPr/>
        </p:nvSpPr>
        <p:spPr>
          <a:xfrm rot="174198">
            <a:off x="483282" y="1006201"/>
            <a:ext cx="4272116" cy="511507"/>
          </a:xfrm>
          <a:prstGeom prst="roundRect">
            <a:avLst/>
          </a:prstGeom>
          <a:solidFill>
            <a:srgbClr val="FFFF00"/>
          </a:solidFill>
          <a:ln w="15875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ysClr val="windowText" lastClr="000000"/>
                </a:solidFill>
              </a:rPr>
              <a:t>Très court terme = mémoire perceptive</a:t>
            </a:r>
          </a:p>
        </p:txBody>
      </p:sp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1FDC877A-3327-234F-9310-DDA7907A6BD1}"/>
              </a:ext>
            </a:extLst>
          </p:cNvPr>
          <p:cNvSpPr/>
          <p:nvPr/>
        </p:nvSpPr>
        <p:spPr>
          <a:xfrm rot="21296536">
            <a:off x="262277" y="4225805"/>
            <a:ext cx="3544297" cy="511507"/>
          </a:xfrm>
          <a:prstGeom prst="roundRect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Court terme = mémoire de travail</a:t>
            </a:r>
          </a:p>
        </p:txBody>
      </p:sp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9307DACC-9CB4-3047-9182-5971222DD1AF}"/>
              </a:ext>
            </a:extLst>
          </p:cNvPr>
          <p:cNvSpPr/>
          <p:nvPr/>
        </p:nvSpPr>
        <p:spPr>
          <a:xfrm>
            <a:off x="7474250" y="5758522"/>
            <a:ext cx="3859294" cy="511507"/>
          </a:xfrm>
          <a:prstGeom prst="roundRect">
            <a:avLst/>
          </a:prstGeom>
          <a:solidFill>
            <a:srgbClr val="00B0F0"/>
          </a:solidFill>
          <a:ln w="15875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Moyen terme = mémoire sémantique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05F8FE1-9BD5-3D42-98E0-BE51917A6154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2011879" y="1517380"/>
            <a:ext cx="594507" cy="2709421"/>
          </a:xfrm>
          <a:prstGeom prst="straightConnector1">
            <a:avLst/>
          </a:prstGeom>
          <a:ln w="1143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51A6D1A-68A6-994A-BE81-2FFAFAA6A02E}"/>
              </a:ext>
            </a:extLst>
          </p:cNvPr>
          <p:cNvCxnSpPr>
            <a:cxnSpLocks/>
            <a:stCxn id="6" idx="1"/>
            <a:endCxn id="5" idx="2"/>
          </p:cNvCxnSpPr>
          <p:nvPr/>
        </p:nvCxnSpPr>
        <p:spPr>
          <a:xfrm flipH="1" flipV="1">
            <a:off x="2056973" y="4736316"/>
            <a:ext cx="5417277" cy="1277960"/>
          </a:xfrm>
          <a:prstGeom prst="straightConnector1">
            <a:avLst/>
          </a:prstGeom>
          <a:ln w="1143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B548DB7-3060-5843-AFD0-1FF0DF8D89AF}"/>
              </a:ext>
            </a:extLst>
          </p:cNvPr>
          <p:cNvCxnSpPr>
            <a:cxnSpLocks/>
            <a:stCxn id="7" idx="2"/>
            <a:endCxn id="5" idx="3"/>
          </p:cNvCxnSpPr>
          <p:nvPr/>
        </p:nvCxnSpPr>
        <p:spPr>
          <a:xfrm flipH="1">
            <a:off x="3799674" y="1795752"/>
            <a:ext cx="5946641" cy="2529575"/>
          </a:xfrm>
          <a:prstGeom prst="straightConnector1">
            <a:avLst/>
          </a:prstGeom>
          <a:ln w="1143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8327CE7-10FE-B14A-9FDF-D8641FC728F7}"/>
              </a:ext>
            </a:extLst>
          </p:cNvPr>
          <p:cNvSpPr/>
          <p:nvPr/>
        </p:nvSpPr>
        <p:spPr>
          <a:xfrm>
            <a:off x="719122" y="228471"/>
            <a:ext cx="5626789" cy="584775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fr-FR" sz="16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les sens perçoivent des signaux et les transforment en signaux neuronaux en un temps très court (ondes sonores, odeurs…)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82DC27-037E-3548-90CC-2B4CBCA1E796}"/>
              </a:ext>
            </a:extLst>
          </p:cNvPr>
          <p:cNvSpPr/>
          <p:nvPr/>
        </p:nvSpPr>
        <p:spPr>
          <a:xfrm>
            <a:off x="187155" y="5073222"/>
            <a:ext cx="6690721" cy="1077218"/>
          </a:xfrm>
          <a:prstGeom prst="rect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Atelier où sont utilisées les autres mémoires.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Mais elle ne retient pas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Mais elle est limitée par son empan mnésique (nombre d’infos nouvelles qu’elle peut maintenir présentes pour traiter une situation)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C697C71-3DD0-EF43-9C26-A42C3C3917D0}"/>
              </a:ext>
            </a:extLst>
          </p:cNvPr>
          <p:cNvSpPr/>
          <p:nvPr/>
        </p:nvSpPr>
        <p:spPr>
          <a:xfrm>
            <a:off x="8449519" y="4532922"/>
            <a:ext cx="3249490" cy="1077218"/>
          </a:xfrm>
          <a:prstGeom prst="rect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C’est notre bibliothèque personnelle, tous nos savoirs. Elle oublie et doit donc être consolidée par de la consolidation mnésique.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2AFEE3-7937-4345-A35E-18808A1DAE82}"/>
              </a:ext>
            </a:extLst>
          </p:cNvPr>
          <p:cNvSpPr/>
          <p:nvPr/>
        </p:nvSpPr>
        <p:spPr>
          <a:xfrm>
            <a:off x="8346332" y="2022509"/>
            <a:ext cx="3642044" cy="1077218"/>
          </a:xfrm>
          <a:prstGeom prst="rect">
            <a:avLst/>
          </a:prstGeom>
          <a:solidFill>
            <a:srgbClr val="00FA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Choses répétées un grand nombre de fois = devient automatique : instrument de musique, gestes sportifs, gestes quotidiens. Immédiat et peu d’efforts.</a:t>
            </a:r>
            <a:r>
              <a:rPr lang="fr-FR" sz="1600" dirty="0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3BFA92-E8B1-8F43-93BF-9CED305F2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88" y="2014014"/>
            <a:ext cx="3350666" cy="2251229"/>
          </a:xfrm>
          <a:prstGeom prst="rect">
            <a:avLst/>
          </a:prstGeom>
        </p:spPr>
      </p:pic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CFAD6C41-AF9A-7543-8DD9-CA2B4E9ADC11}"/>
              </a:ext>
            </a:extLst>
          </p:cNvPr>
          <p:cNvSpPr/>
          <p:nvPr/>
        </p:nvSpPr>
        <p:spPr>
          <a:xfrm>
            <a:off x="7651729" y="1284245"/>
            <a:ext cx="4189172" cy="511507"/>
          </a:xfrm>
          <a:prstGeom prst="roundRect">
            <a:avLst/>
          </a:prstGeom>
          <a:solidFill>
            <a:srgbClr val="00FA00"/>
          </a:solidFill>
          <a:ln w="15875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ysClr val="windowText" lastClr="000000"/>
                </a:solidFill>
              </a:rPr>
              <a:t>Très long terme = mémoire procédurale</a:t>
            </a:r>
          </a:p>
        </p:txBody>
      </p:sp>
    </p:spTree>
    <p:extLst>
      <p:ext uri="{BB962C8B-B14F-4D97-AF65-F5344CB8AC3E}">
        <p14:creationId xmlns:p14="http://schemas.microsoft.com/office/powerpoint/2010/main" val="2019027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C71571A-1352-3A49-8C8C-63DE76536421}"/>
              </a:ext>
            </a:extLst>
          </p:cNvPr>
          <p:cNvSpPr txBox="1"/>
          <p:nvPr/>
        </p:nvSpPr>
        <p:spPr>
          <a:xfrm>
            <a:off x="157654" y="609434"/>
            <a:ext cx="11950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Comment mémoriser ?</a:t>
            </a:r>
          </a:p>
        </p:txBody>
      </p:sp>
      <p:pic>
        <p:nvPicPr>
          <p:cNvPr id="3" name="Image 2" descr="855.gif">
            <a:extLst>
              <a:ext uri="{FF2B5EF4-FFF2-40B4-BE49-F238E27FC236}">
                <a16:creationId xmlns:a16="http://schemas.microsoft.com/office/drawing/2014/main" id="{EB727FC0-78FB-1841-8EE8-30F3C1A6D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52" y="1812978"/>
            <a:ext cx="6000667" cy="2736304"/>
          </a:xfrm>
          <a:prstGeom prst="rect">
            <a:avLst/>
          </a:prstGeom>
          <a:ln>
            <a:solidFill>
              <a:srgbClr val="8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259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2149DFEC-27A2-5740-BFAA-49816A821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6878">
            <a:off x="344291" y="872687"/>
            <a:ext cx="1779079" cy="1704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3B94E9A-3E25-3843-B00F-5E841D04F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13" y="1248036"/>
            <a:ext cx="2028144" cy="153067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E4332BB-3047-A248-8E74-FD019C1CF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18" y="105964"/>
            <a:ext cx="1694839" cy="147112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99A59E-3B65-724E-8108-5C8883DE0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033" y="487573"/>
            <a:ext cx="1874272" cy="187427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6793EB-A465-284D-8197-96B1E9822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218" y="171291"/>
            <a:ext cx="2357636" cy="188610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à coins arrondis 19">
            <a:extLst>
              <a:ext uri="{FF2B5EF4-FFF2-40B4-BE49-F238E27FC236}">
                <a16:creationId xmlns:a16="http://schemas.microsoft.com/office/drawing/2014/main" id="{828DD280-0283-3840-8735-C631A312E106}"/>
              </a:ext>
            </a:extLst>
          </p:cNvPr>
          <p:cNvSpPr/>
          <p:nvPr/>
        </p:nvSpPr>
        <p:spPr>
          <a:xfrm rot="174198">
            <a:off x="268137" y="355577"/>
            <a:ext cx="3710466" cy="549453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ysClr val="windowText" lastClr="000000"/>
                </a:solidFill>
              </a:rPr>
              <a:t>Ne pas détester la matière, ni le prof</a:t>
            </a:r>
          </a:p>
        </p:txBody>
      </p:sp>
      <p:sp>
        <p:nvSpPr>
          <p:cNvPr id="21" name="Rectangle à coins arrondis 20">
            <a:extLst>
              <a:ext uri="{FF2B5EF4-FFF2-40B4-BE49-F238E27FC236}">
                <a16:creationId xmlns:a16="http://schemas.microsoft.com/office/drawing/2014/main" id="{9AF0FD34-CD77-BC42-BF67-24159815D313}"/>
              </a:ext>
            </a:extLst>
          </p:cNvPr>
          <p:cNvSpPr/>
          <p:nvPr/>
        </p:nvSpPr>
        <p:spPr>
          <a:xfrm rot="21340582">
            <a:off x="5230111" y="377973"/>
            <a:ext cx="1413074" cy="568216"/>
          </a:xfrm>
          <a:prstGeom prst="roundRect">
            <a:avLst/>
          </a:prstGeom>
          <a:solidFill>
            <a:srgbClr val="0070C0"/>
          </a:solidFill>
          <a:ln w="158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Sinon…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3A7C1E0-5E33-C746-9D41-546BC76820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22" y="227848"/>
            <a:ext cx="1282087" cy="113963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71795CD-7F35-8149-934F-132B847685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9" y="3117823"/>
            <a:ext cx="3225242" cy="2015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63A3F56-8BAA-2549-8298-92671E46B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37" y="4549707"/>
            <a:ext cx="2782787" cy="208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à coins arrondis 13">
            <a:extLst>
              <a:ext uri="{FF2B5EF4-FFF2-40B4-BE49-F238E27FC236}">
                <a16:creationId xmlns:a16="http://schemas.microsoft.com/office/drawing/2014/main" id="{DEBC9D40-5CB1-7942-88E7-04B5CAE6CABC}"/>
              </a:ext>
            </a:extLst>
          </p:cNvPr>
          <p:cNvSpPr/>
          <p:nvPr/>
        </p:nvSpPr>
        <p:spPr>
          <a:xfrm rot="174198">
            <a:off x="2652145" y="3322895"/>
            <a:ext cx="1900987" cy="521764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ysClr val="windowText" lastClr="000000"/>
                </a:solidFill>
              </a:rPr>
              <a:t>Rester concentré</a:t>
            </a:r>
          </a:p>
        </p:txBody>
      </p:sp>
      <p:sp>
        <p:nvSpPr>
          <p:cNvPr id="16" name="Rectangle à coins arrondis 15">
            <a:extLst>
              <a:ext uri="{FF2B5EF4-FFF2-40B4-BE49-F238E27FC236}">
                <a16:creationId xmlns:a16="http://schemas.microsoft.com/office/drawing/2014/main" id="{3E8DE5A5-6080-7C49-8A2B-DF066713FF8F}"/>
              </a:ext>
            </a:extLst>
          </p:cNvPr>
          <p:cNvSpPr/>
          <p:nvPr/>
        </p:nvSpPr>
        <p:spPr>
          <a:xfrm rot="21340582">
            <a:off x="4094666" y="4023727"/>
            <a:ext cx="1413074" cy="568216"/>
          </a:xfrm>
          <a:prstGeom prst="roundRect">
            <a:avLst/>
          </a:prstGeom>
          <a:solidFill>
            <a:srgbClr val="0070C0"/>
          </a:solidFill>
          <a:ln w="158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Sinon…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D8151B7-D4B7-E641-9FAF-76047FA1C3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406">
            <a:off x="9128196" y="2806089"/>
            <a:ext cx="2040863" cy="409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à coins arrondis 17">
            <a:extLst>
              <a:ext uri="{FF2B5EF4-FFF2-40B4-BE49-F238E27FC236}">
                <a16:creationId xmlns:a16="http://schemas.microsoft.com/office/drawing/2014/main" id="{CA1904F4-C68B-0141-9BAD-B1045C144804}"/>
              </a:ext>
            </a:extLst>
          </p:cNvPr>
          <p:cNvSpPr/>
          <p:nvPr/>
        </p:nvSpPr>
        <p:spPr>
          <a:xfrm rot="174198">
            <a:off x="7330543" y="3390936"/>
            <a:ext cx="2053525" cy="528667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ysClr val="windowText" lastClr="000000"/>
                </a:solidFill>
              </a:rPr>
              <a:t>Accepter l’erreur</a:t>
            </a:r>
          </a:p>
        </p:txBody>
      </p:sp>
    </p:spTree>
    <p:extLst>
      <p:ext uri="{BB962C8B-B14F-4D97-AF65-F5344CB8AC3E}">
        <p14:creationId xmlns:p14="http://schemas.microsoft.com/office/powerpoint/2010/main" val="4017109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F2339A-4BA1-144A-B5E2-92B3333F3F3A}"/>
              </a:ext>
            </a:extLst>
          </p:cNvPr>
          <p:cNvSpPr/>
          <p:nvPr/>
        </p:nvSpPr>
        <p:spPr>
          <a:xfrm>
            <a:off x="249464" y="182981"/>
            <a:ext cx="9242879" cy="101566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marL="228600">
              <a:spcAft>
                <a:spcPts val="0"/>
              </a:spcAft>
            </a:pPr>
            <a:endParaRPr lang="fr-FR" sz="20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5143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Les </a:t>
            </a:r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distracteurs</a:t>
            </a:r>
            <a:r>
              <a:rPr lang="fr-FR" sz="20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(bruits, odeurs…) qui activent des systèmes d’alerte ancestraux</a:t>
            </a:r>
          </a:p>
          <a:p>
            <a:pPr marL="5143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Les </a:t>
            </a:r>
            <a:r>
              <a:rPr lang="fr-FR" sz="2000" b="1" dirty="0">
                <a:solidFill>
                  <a:srgbClr val="FFFF0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pensées émergentes </a:t>
            </a:r>
            <a:r>
              <a:rPr lang="fr-FR" sz="20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(origine interne au cerveau)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D1F2BF-2A8B-054C-BC10-6C82CB94F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7151">
            <a:off x="1755616" y="1636771"/>
            <a:ext cx="3502183" cy="2500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E6BF02A-D084-0049-9B5F-57871CBC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016" y="1124856"/>
            <a:ext cx="3011766" cy="4799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88A47C-8E44-924C-818B-A9F22FDD130C}"/>
              </a:ext>
            </a:extLst>
          </p:cNvPr>
          <p:cNvSpPr/>
          <p:nvPr/>
        </p:nvSpPr>
        <p:spPr>
          <a:xfrm>
            <a:off x="249464" y="4798897"/>
            <a:ext cx="8215085" cy="101566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marL="228600">
              <a:spcAft>
                <a:spcPts val="0"/>
              </a:spcAft>
            </a:pPr>
            <a:r>
              <a:rPr lang="fr-FR" sz="2000" b="1" dirty="0">
                <a:solidFill>
                  <a:srgbClr val="00FA0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Développer l’attention</a:t>
            </a:r>
            <a:endParaRPr lang="fr-FR" sz="20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5715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Se connaître : apprendre à vite repérer les signes de la distraction</a:t>
            </a:r>
          </a:p>
          <a:p>
            <a:pPr marL="5715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Privilégier le jeu, car il stimule la récompense qui focalise l’attention</a:t>
            </a:r>
          </a:p>
        </p:txBody>
      </p:sp>
    </p:spTree>
    <p:extLst>
      <p:ext uri="{BB962C8B-B14F-4D97-AF65-F5344CB8AC3E}">
        <p14:creationId xmlns:p14="http://schemas.microsoft.com/office/powerpoint/2010/main" val="3111389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C71571A-1352-3A49-8C8C-63DE76536421}"/>
              </a:ext>
            </a:extLst>
          </p:cNvPr>
          <p:cNvSpPr txBox="1"/>
          <p:nvPr/>
        </p:nvSpPr>
        <p:spPr>
          <a:xfrm>
            <a:off x="157655" y="1166647"/>
            <a:ext cx="11950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Quelques techniques</a:t>
            </a:r>
          </a:p>
        </p:txBody>
      </p:sp>
    </p:spTree>
    <p:extLst>
      <p:ext uri="{BB962C8B-B14F-4D97-AF65-F5344CB8AC3E}">
        <p14:creationId xmlns:p14="http://schemas.microsoft.com/office/powerpoint/2010/main" val="2005623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F7B3AEC-5A8D-A14E-8217-C5914169A0D9}"/>
              </a:ext>
            </a:extLst>
          </p:cNvPr>
          <p:cNvSpPr txBox="1"/>
          <p:nvPr/>
        </p:nvSpPr>
        <p:spPr>
          <a:xfrm>
            <a:off x="581893" y="426895"/>
            <a:ext cx="11178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latin typeface="Gill Sans Ultra Bold"/>
                <a:cs typeface="Gill Sans Ultra Bold"/>
              </a:rPr>
              <a:t>Un peu avant la fin du cours,</a:t>
            </a:r>
          </a:p>
          <a:p>
            <a:endParaRPr lang="fr-CA" sz="2000" dirty="0"/>
          </a:p>
          <a:p>
            <a:endParaRPr lang="fr-CA" sz="800" dirty="0"/>
          </a:p>
          <a:p>
            <a:r>
              <a:rPr lang="fr-FR" sz="2000" dirty="0"/>
              <a:t>1) Construire des </a:t>
            </a:r>
            <a:r>
              <a:rPr lang="fr-FR" sz="2000" b="1" dirty="0"/>
              <a:t>liens</a:t>
            </a:r>
            <a:r>
              <a:rPr lang="fr-FR" sz="2000" dirty="0"/>
              <a:t> (schémas, organigrammes, cartes mentales…)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822D0D-EE11-C545-9179-4E9DC7045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40" y="2113005"/>
            <a:ext cx="4688326" cy="3513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9114B7-3853-EF41-92B2-9CCC39503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19" y="2465703"/>
            <a:ext cx="3929856" cy="3929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 descr="funny-dog-writer-animal-wallpapers.jpg">
            <a:extLst>
              <a:ext uri="{FF2B5EF4-FFF2-40B4-BE49-F238E27FC236}">
                <a16:creationId xmlns:a16="http://schemas.microsoft.com/office/drawing/2014/main" id="{48961209-406B-6444-838C-5EEC2AD30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5" b="100000" l="9961" r="89844">
                        <a14:foregroundMark x1="55273" y1="5729" x2="63574" y2="5078"/>
                        <a14:foregroundMark x1="78613" y1="23698" x2="84961" y2="23698"/>
                        <a14:foregroundMark x1="27246" y1="28385" x2="25293" y2="27865"/>
                        <a14:backgroundMark x1="48535" y1="92318" x2="45801" y2="85677"/>
                        <a14:backgroundMark x1="27344" y1="27604" x2="25391" y2="27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612" y="185351"/>
            <a:ext cx="2728876" cy="2046657"/>
          </a:xfrm>
          <a:prstGeom prst="rect">
            <a:avLst/>
          </a:prstGeom>
        </p:spPr>
      </p:pic>
      <p:pic>
        <p:nvPicPr>
          <p:cNvPr id="12" name="Image 11" descr="vYMnGAt.jpg">
            <a:extLst>
              <a:ext uri="{FF2B5EF4-FFF2-40B4-BE49-F238E27FC236}">
                <a16:creationId xmlns:a16="http://schemas.microsoft.com/office/drawing/2014/main" id="{94C4AECC-37E7-0048-9D75-0A245D997F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46" b="94922" l="3418" r="89844">
                        <a14:foregroundMark x1="26270" y1="80078" x2="3418" y2="75000"/>
                        <a14:foregroundMark x1="9277" y1="93750" x2="59766" y2="94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4" r="10888"/>
          <a:stretch/>
        </p:blipFill>
        <p:spPr>
          <a:xfrm>
            <a:off x="4413404" y="4758662"/>
            <a:ext cx="2353985" cy="20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2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F7B3AEC-5A8D-A14E-8217-C5914169A0D9}"/>
              </a:ext>
            </a:extLst>
          </p:cNvPr>
          <p:cNvSpPr txBox="1"/>
          <p:nvPr/>
        </p:nvSpPr>
        <p:spPr>
          <a:xfrm>
            <a:off x="581893" y="426895"/>
            <a:ext cx="11178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2) Les </a:t>
            </a:r>
            <a:r>
              <a:rPr lang="fr-FR" sz="2000" b="1" dirty="0"/>
              <a:t>expliquer aux autres</a:t>
            </a:r>
            <a:r>
              <a:rPr lang="fr-FR" sz="2000" dirty="0"/>
              <a:t> </a:t>
            </a:r>
            <a:r>
              <a:rPr lang="fr-CA" sz="2000" dirty="0"/>
              <a:t>!</a:t>
            </a:r>
          </a:p>
          <a:p>
            <a:r>
              <a:rPr lang="fr-CA" sz="2000" dirty="0"/>
              <a:t>	Souvent, l’élève surestime sa compréhension, donc : oraliser, reformuler, questionner</a:t>
            </a:r>
            <a:endParaRPr lang="fr-FR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B8A2E3-F685-294C-96A2-67537243D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45" y="1950088"/>
            <a:ext cx="4473489" cy="336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71742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608</Words>
  <Application>Microsoft Macintosh PowerPoint</Application>
  <PresentationFormat>Grand écran</PresentationFormat>
  <Paragraphs>87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Gill Sans Ultra 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Microsoft Office User</cp:lastModifiedBy>
  <cp:revision>150</cp:revision>
  <dcterms:created xsi:type="dcterms:W3CDTF">2018-03-31T11:21:12Z</dcterms:created>
  <dcterms:modified xsi:type="dcterms:W3CDTF">2024-07-06T16:17:40Z</dcterms:modified>
</cp:coreProperties>
</file>